
<file path=[Content_Types].xml><?xml version="1.0" encoding="utf-8"?>
<Types xmlns="http://schemas.openxmlformats.org/package/2006/content-types">
  <Default Extension="gif" ContentType="video/unknown"/>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73" r:id="rId2"/>
    <p:sldId id="293" r:id="rId3"/>
    <p:sldId id="267" r:id="rId4"/>
    <p:sldId id="264" r:id="rId5"/>
    <p:sldId id="290" r:id="rId6"/>
    <p:sldId id="297" r:id="rId7"/>
    <p:sldId id="298" r:id="rId8"/>
    <p:sldId id="285" r:id="rId9"/>
    <p:sldId id="284" r:id="rId10"/>
    <p:sldId id="302" r:id="rId11"/>
    <p:sldId id="270" r:id="rId12"/>
    <p:sldId id="300" r:id="rId13"/>
    <p:sldId id="275" r:id="rId14"/>
    <p:sldId id="301" r:id="rId15"/>
    <p:sldId id="304" r:id="rId16"/>
    <p:sldId id="271" r:id="rId17"/>
    <p:sldId id="263" r:id="rId18"/>
    <p:sldId id="286" r:id="rId19"/>
    <p:sldId id="287" r:id="rId20"/>
    <p:sldId id="288" r:id="rId21"/>
    <p:sldId id="27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9A43C6-AC25-4A1A-B4DC-248445AED3F1}">
          <p14:sldIdLst>
            <p14:sldId id="273"/>
            <p14:sldId id="293"/>
            <p14:sldId id="267"/>
            <p14:sldId id="264"/>
            <p14:sldId id="290"/>
            <p14:sldId id="297"/>
            <p14:sldId id="298"/>
            <p14:sldId id="285"/>
            <p14:sldId id="284"/>
            <p14:sldId id="302"/>
            <p14:sldId id="270"/>
            <p14:sldId id="300"/>
            <p14:sldId id="275"/>
            <p14:sldId id="301"/>
            <p14:sldId id="304"/>
            <p14:sldId id="271"/>
            <p14:sldId id="263"/>
            <p14:sldId id="286"/>
            <p14:sldId id="287"/>
            <p14:sldId id="288"/>
            <p14:sldId id="27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shanth97v@gmail.com" initials="n" lastIdx="3" clrIdx="0">
    <p:extLst>
      <p:ext uri="{19B8F6BF-5375-455C-9EA6-DF929625EA0E}">
        <p15:presenceInfo xmlns:p15="http://schemas.microsoft.com/office/powerpoint/2012/main" userId="0b01772c2d34630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38" autoAdjust="0"/>
  </p:normalViewPr>
  <p:slideViewPr>
    <p:cSldViewPr snapToGrid="0">
      <p:cViewPr varScale="1">
        <p:scale>
          <a:sx n="80" d="100"/>
          <a:sy n="80" d="100"/>
        </p:scale>
        <p:origin x="62" y="19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02T13:05:17.242" idx="2">
    <p:pos x="10" y="10"/>
    <p:text>Neural Networks consist of the following components
1. An input layer, x
2. An arbitrary amount of hidden layers
3. An output layer, ŷ
4. A set of weights and biases between each layer, W and b
5. A choice of activation function for each hidden layer, σ. 
In this tutorial, we’ll use a Sigmoid activation function.</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2-02T14:47:51.755" idx="3">
    <p:pos x="10" y="10"/>
    <p:text>ReLU:
1) Increases speed of computation
2) Eliminates vanishing gradient problem</p:text>
    <p:extLst mod="1">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BD4952-F1D6-4372-BC7E-CD943AB5DC47}" type="datetimeFigureOut">
              <a:rPr lang="en-US" smtClean="0"/>
              <a:t>12/5/2018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9001E2-8B72-449D-920C-F04109CDE757}" type="slidenum">
              <a:rPr lang="en-US" smtClean="0"/>
              <a:t>‹#›</a:t>
            </a:fld>
            <a:endParaRPr lang="en-US"/>
          </a:p>
        </p:txBody>
      </p:sp>
    </p:spTree>
    <p:extLst>
      <p:ext uri="{BB962C8B-B14F-4D97-AF65-F5344CB8AC3E}">
        <p14:creationId xmlns:p14="http://schemas.microsoft.com/office/powerpoint/2010/main" val="957942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9001E2-8B72-449D-920C-F04109CDE757}" type="slidenum">
              <a:rPr lang="en-US" smtClean="0"/>
              <a:t>3</a:t>
            </a:fld>
            <a:endParaRPr lang="en-US"/>
          </a:p>
        </p:txBody>
      </p:sp>
    </p:spTree>
    <p:extLst>
      <p:ext uri="{BB962C8B-B14F-4D97-AF65-F5344CB8AC3E}">
        <p14:creationId xmlns:p14="http://schemas.microsoft.com/office/powerpoint/2010/main" val="4127601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9001E2-8B72-449D-920C-F04109CDE757}" type="slidenum">
              <a:rPr lang="en-US" smtClean="0"/>
              <a:t>5</a:t>
            </a:fld>
            <a:endParaRPr lang="en-US"/>
          </a:p>
        </p:txBody>
      </p:sp>
    </p:spTree>
    <p:extLst>
      <p:ext uri="{BB962C8B-B14F-4D97-AF65-F5344CB8AC3E}">
        <p14:creationId xmlns:p14="http://schemas.microsoft.com/office/powerpoint/2010/main" val="1395510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9001E2-8B72-449D-920C-F04109CDE757}" type="slidenum">
              <a:rPr lang="en-US" smtClean="0"/>
              <a:t>10</a:t>
            </a:fld>
            <a:endParaRPr lang="en-US"/>
          </a:p>
        </p:txBody>
      </p:sp>
    </p:spTree>
    <p:extLst>
      <p:ext uri="{BB962C8B-B14F-4D97-AF65-F5344CB8AC3E}">
        <p14:creationId xmlns:p14="http://schemas.microsoft.com/office/powerpoint/2010/main" val="3906567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9001E2-8B72-449D-920C-F04109CDE757}" type="slidenum">
              <a:rPr lang="en-US" smtClean="0"/>
              <a:t>12</a:t>
            </a:fld>
            <a:endParaRPr lang="en-US"/>
          </a:p>
        </p:txBody>
      </p:sp>
    </p:spTree>
    <p:extLst>
      <p:ext uri="{BB962C8B-B14F-4D97-AF65-F5344CB8AC3E}">
        <p14:creationId xmlns:p14="http://schemas.microsoft.com/office/powerpoint/2010/main" val="2792890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9001E2-8B72-449D-920C-F04109CDE757}" type="slidenum">
              <a:rPr lang="en-US" smtClean="0"/>
              <a:t>20</a:t>
            </a:fld>
            <a:endParaRPr lang="en-US"/>
          </a:p>
        </p:txBody>
      </p:sp>
    </p:spTree>
    <p:extLst>
      <p:ext uri="{BB962C8B-B14F-4D97-AF65-F5344CB8AC3E}">
        <p14:creationId xmlns:p14="http://schemas.microsoft.com/office/powerpoint/2010/main" val="4260702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B42E51-560E-490D-9B2F-78D4FCAD350A}" type="datetime1">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FEAD3-77B4-49A4-A204-BECD560184B5}" type="slidenum">
              <a:rPr lang="en-US" smtClean="0"/>
              <a:t>‹#›</a:t>
            </a:fld>
            <a:endParaRPr lang="en-US"/>
          </a:p>
        </p:txBody>
      </p:sp>
    </p:spTree>
    <p:extLst>
      <p:ext uri="{BB962C8B-B14F-4D97-AF65-F5344CB8AC3E}">
        <p14:creationId xmlns:p14="http://schemas.microsoft.com/office/powerpoint/2010/main" val="2390855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9056AD-E7CA-4671-8865-44F008587FF7}" type="datetime1">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FEAD3-77B4-49A4-A204-BECD560184B5}" type="slidenum">
              <a:rPr lang="en-US" smtClean="0"/>
              <a:t>‹#›</a:t>
            </a:fld>
            <a:endParaRPr lang="en-US"/>
          </a:p>
        </p:txBody>
      </p:sp>
    </p:spTree>
    <p:extLst>
      <p:ext uri="{BB962C8B-B14F-4D97-AF65-F5344CB8AC3E}">
        <p14:creationId xmlns:p14="http://schemas.microsoft.com/office/powerpoint/2010/main" val="1026145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EF7C79-6535-4119-B1F7-ED94E3F06DAA}" type="datetime1">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FEAD3-77B4-49A4-A204-BECD560184B5}" type="slidenum">
              <a:rPr lang="en-US" smtClean="0"/>
              <a:t>‹#›</a:t>
            </a:fld>
            <a:endParaRPr lang="en-US"/>
          </a:p>
        </p:txBody>
      </p:sp>
    </p:spTree>
    <p:extLst>
      <p:ext uri="{BB962C8B-B14F-4D97-AF65-F5344CB8AC3E}">
        <p14:creationId xmlns:p14="http://schemas.microsoft.com/office/powerpoint/2010/main" val="1818412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04F513-BA50-457F-8547-C7204BA733DB}" type="datetime1">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FEAD3-77B4-49A4-A204-BECD560184B5}" type="slidenum">
              <a:rPr lang="en-US" smtClean="0"/>
              <a:t>‹#›</a:t>
            </a:fld>
            <a:endParaRPr lang="en-US"/>
          </a:p>
        </p:txBody>
      </p:sp>
    </p:spTree>
    <p:extLst>
      <p:ext uri="{BB962C8B-B14F-4D97-AF65-F5344CB8AC3E}">
        <p14:creationId xmlns:p14="http://schemas.microsoft.com/office/powerpoint/2010/main" val="4251629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066B3D8-0E83-4CCF-AB0B-A75910ED0113}" type="datetime1">
              <a:rPr lang="en-US" smtClean="0"/>
              <a:t>12/5/2018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FEAD3-77B4-49A4-A204-BECD560184B5}" type="slidenum">
              <a:rPr lang="en-US" smtClean="0"/>
              <a:t>‹#›</a:t>
            </a:fld>
            <a:endParaRPr lang="en-US"/>
          </a:p>
        </p:txBody>
      </p:sp>
    </p:spTree>
    <p:extLst>
      <p:ext uri="{BB962C8B-B14F-4D97-AF65-F5344CB8AC3E}">
        <p14:creationId xmlns:p14="http://schemas.microsoft.com/office/powerpoint/2010/main" val="2220177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086966-4BA1-423C-9F4D-EE1AAB9364A5}" type="datetime1">
              <a:rPr lang="en-US" smtClean="0"/>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CFEAD3-77B4-49A4-A204-BECD560184B5}" type="slidenum">
              <a:rPr lang="en-US" smtClean="0"/>
              <a:t>‹#›</a:t>
            </a:fld>
            <a:endParaRPr lang="en-US"/>
          </a:p>
        </p:txBody>
      </p:sp>
    </p:spTree>
    <p:extLst>
      <p:ext uri="{BB962C8B-B14F-4D97-AF65-F5344CB8AC3E}">
        <p14:creationId xmlns:p14="http://schemas.microsoft.com/office/powerpoint/2010/main" val="652980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9FFC60-6952-472E-883D-37E6AD6D74A0}" type="datetime1">
              <a:rPr lang="en-US" smtClean="0"/>
              <a:t>12/5/2018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CFEAD3-77B4-49A4-A204-BECD560184B5}" type="slidenum">
              <a:rPr lang="en-US" smtClean="0"/>
              <a:t>‹#›</a:t>
            </a:fld>
            <a:endParaRPr lang="en-US"/>
          </a:p>
        </p:txBody>
      </p:sp>
    </p:spTree>
    <p:extLst>
      <p:ext uri="{BB962C8B-B14F-4D97-AF65-F5344CB8AC3E}">
        <p14:creationId xmlns:p14="http://schemas.microsoft.com/office/powerpoint/2010/main" val="2260772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DED473-AF47-42B5-B1B5-E53AC183C5BF}" type="datetime1">
              <a:rPr lang="en-US" smtClean="0"/>
              <a:t>12/5/2018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CFEAD3-77B4-49A4-A204-BECD560184B5}" type="slidenum">
              <a:rPr lang="en-US" smtClean="0"/>
              <a:t>‹#›</a:t>
            </a:fld>
            <a:endParaRPr lang="en-US"/>
          </a:p>
        </p:txBody>
      </p:sp>
    </p:spTree>
    <p:extLst>
      <p:ext uri="{BB962C8B-B14F-4D97-AF65-F5344CB8AC3E}">
        <p14:creationId xmlns:p14="http://schemas.microsoft.com/office/powerpoint/2010/main" val="3327986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CDE065-D248-46BF-9941-93191630478B}" type="datetime1">
              <a:rPr lang="en-US" smtClean="0"/>
              <a:t>12/5/2018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CFEAD3-77B4-49A4-A204-BECD560184B5}" type="slidenum">
              <a:rPr lang="en-US" smtClean="0"/>
              <a:t>‹#›</a:t>
            </a:fld>
            <a:endParaRPr lang="en-US"/>
          </a:p>
        </p:txBody>
      </p:sp>
    </p:spTree>
    <p:extLst>
      <p:ext uri="{BB962C8B-B14F-4D97-AF65-F5344CB8AC3E}">
        <p14:creationId xmlns:p14="http://schemas.microsoft.com/office/powerpoint/2010/main" val="880131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7520DC5-56BA-4CC1-99AA-96D31DA48215}" type="datetime1">
              <a:rPr lang="en-US" smtClean="0"/>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CFEAD3-77B4-49A4-A204-BECD560184B5}" type="slidenum">
              <a:rPr lang="en-US" smtClean="0"/>
              <a:t>‹#›</a:t>
            </a:fld>
            <a:endParaRPr lang="en-US"/>
          </a:p>
        </p:txBody>
      </p:sp>
    </p:spTree>
    <p:extLst>
      <p:ext uri="{BB962C8B-B14F-4D97-AF65-F5344CB8AC3E}">
        <p14:creationId xmlns:p14="http://schemas.microsoft.com/office/powerpoint/2010/main" val="7280498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E0ADFC-73DD-4051-B2CE-6F572C0D2264}" type="datetime1">
              <a:rPr lang="en-US" smtClean="0"/>
              <a:t>12/5/2018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CFEAD3-77B4-49A4-A204-BECD560184B5}" type="slidenum">
              <a:rPr lang="en-US" smtClean="0"/>
              <a:t>‹#›</a:t>
            </a:fld>
            <a:endParaRPr lang="en-US"/>
          </a:p>
        </p:txBody>
      </p:sp>
    </p:spTree>
    <p:extLst>
      <p:ext uri="{BB962C8B-B14F-4D97-AF65-F5344CB8AC3E}">
        <p14:creationId xmlns:p14="http://schemas.microsoft.com/office/powerpoint/2010/main" val="2787642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43A9FB-9C9B-4451-AC53-7CCF628F53A3}" type="datetime1">
              <a:rPr lang="en-US" smtClean="0"/>
              <a:t>12/5/2018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CFEAD3-77B4-49A4-A204-BECD560184B5}" type="slidenum">
              <a:rPr lang="en-US" smtClean="0"/>
              <a:t>‹#›</a:t>
            </a:fld>
            <a:endParaRPr lang="en-US"/>
          </a:p>
        </p:txBody>
      </p:sp>
    </p:spTree>
    <p:extLst>
      <p:ext uri="{BB962C8B-B14F-4D97-AF65-F5344CB8AC3E}">
        <p14:creationId xmlns:p14="http://schemas.microsoft.com/office/powerpoint/2010/main" val="27837734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2.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0.tiff"/><Relationship Id="rId7" Type="http://schemas.openxmlformats.org/officeDocument/2006/relationships/image" Target="../media/image24.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10" Type="http://schemas.openxmlformats.org/officeDocument/2006/relationships/image" Target="../media/image27.tiff"/><Relationship Id="rId4" Type="http://schemas.openxmlformats.org/officeDocument/2006/relationships/image" Target="../media/image21.tiff"/><Relationship Id="rId9" Type="http://schemas.openxmlformats.org/officeDocument/2006/relationships/image" Target="../media/image26.tiff"/></Relationships>
</file>

<file path=ppt/slides/_rels/slide13.xml.rels><?xml version="1.0" encoding="UTF-8" standalone="yes"?>
<Relationships xmlns="http://schemas.openxmlformats.org/package/2006/relationships"><Relationship Id="rId3" Type="http://schemas.openxmlformats.org/officeDocument/2006/relationships/hyperlink" Target="http://papers.nips.cc/paper/6125improved-techniques-for-training-gans.pdf" TargetMode="External"/><Relationship Id="rId2" Type="http://schemas.openxmlformats.org/officeDocument/2006/relationships/hyperlink" Target="http://papers.nips.cc/paper/5423-generative-adversarial-nets.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comments" Target="../comments/comment2.xml"/><Relationship Id="rId3" Type="http://schemas.microsoft.com/office/2007/relationships/media" Target="../media/media2.gif"/><Relationship Id="rId7" Type="http://schemas.openxmlformats.org/officeDocument/2006/relationships/image" Target="../media/image33.png"/><Relationship Id="rId12" Type="http://schemas.openxmlformats.org/officeDocument/2006/relationships/image" Target="../media/image100.png"/><Relationship Id="rId2" Type="http://schemas.openxmlformats.org/officeDocument/2006/relationships/video" Target="../media/media1.gif"/><Relationship Id="rId1" Type="http://schemas.microsoft.com/office/2007/relationships/media" Target="../media/media1.gif"/><Relationship Id="rId6" Type="http://schemas.openxmlformats.org/officeDocument/2006/relationships/notesSlide" Target="../notesSlides/notesSlide5.xml"/><Relationship Id="rId11" Type="http://schemas.openxmlformats.org/officeDocument/2006/relationships/image" Target="../media/image90.png"/><Relationship Id="rId5" Type="http://schemas.openxmlformats.org/officeDocument/2006/relationships/slideLayout" Target="../slideLayouts/slideLayout2.xml"/><Relationship Id="rId10" Type="http://schemas.openxmlformats.org/officeDocument/2006/relationships/image" Target="../media/image35.png"/><Relationship Id="rId4" Type="http://schemas.openxmlformats.org/officeDocument/2006/relationships/video" Target="../media/media2.gif"/><Relationship Id="rId9" Type="http://schemas.openxmlformats.org/officeDocument/2006/relationships/image" Target="../media/image7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yagami0.deviantart.com/art/NARUTO-S-FACE-VECTOR-71431908" TargetMode="External"/><Relationship Id="rId13"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3.jpg"/><Relationship Id="rId12" Type="http://schemas.openxmlformats.org/officeDocument/2006/relationships/hyperlink" Target="http://anime.stackexchange.com/questions/5676/why-are-anime-characters-usually-drawn-without-lips" TargetMode="External"/><Relationship Id="rId17" Type="http://schemas.openxmlformats.org/officeDocument/2006/relationships/hyperlink" Target="https://creativecommons.org/licenses/by-nc/3.0/" TargetMode="External"/><Relationship Id="rId2" Type="http://schemas.openxmlformats.org/officeDocument/2006/relationships/notesSlide" Target="../notesSlides/notesSlide1.xml"/><Relationship Id="rId16" Type="http://schemas.openxmlformats.org/officeDocument/2006/relationships/hyperlink" Target="https://creativecommons.org/licenses/by-nc-nd/3.0/" TargetMode="External"/><Relationship Id="rId1" Type="http://schemas.openxmlformats.org/officeDocument/2006/relationships/slideLayout" Target="../slideLayouts/slideLayout2.xml"/><Relationship Id="rId6" Type="http://schemas.openxmlformats.org/officeDocument/2006/relationships/hyperlink" Target="http://anime.stackexchange.com/questions/33826/what-is-causing-kiritos-eyes-to-change-colour" TargetMode="External"/><Relationship Id="rId11" Type="http://schemas.openxmlformats.org/officeDocument/2006/relationships/image" Target="../media/image5.jpg"/><Relationship Id="rId5" Type="http://schemas.openxmlformats.org/officeDocument/2006/relationships/image" Target="../media/image2.jpg"/><Relationship Id="rId15" Type="http://schemas.openxmlformats.org/officeDocument/2006/relationships/hyperlink" Target="https://creativecommons.org/licenses/by-sa/3.0/" TargetMode="External"/><Relationship Id="rId10" Type="http://schemas.openxmlformats.org/officeDocument/2006/relationships/hyperlink" Target="http://hello-son.blogspot.com/2011/01/call-128-white-feather.html" TargetMode="External"/><Relationship Id="rId4" Type="http://schemas.openxmlformats.org/officeDocument/2006/relationships/hyperlink" Target="http://anime.stackexchange.com/questions/20115/what-anime-manga-are-the-sword-and-the-dog-in-this-image-from/20122" TargetMode="External"/><Relationship Id="rId9" Type="http://schemas.openxmlformats.org/officeDocument/2006/relationships/image" Target="../media/image4.png"/><Relationship Id="rId14" Type="http://schemas.openxmlformats.org/officeDocument/2006/relationships/hyperlink" Target="https://ar.wikipedia.org/wiki/%D8%A5%D8%B1%D9%8A%D9%86_%D9%8A%D9%8A%D8%BA%D8%B1"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B7505-DD8B-4B3F-96F0-8FCA41527965}"/>
              </a:ext>
            </a:extLst>
          </p:cNvPr>
          <p:cNvSpPr>
            <a:spLocks noGrp="1"/>
          </p:cNvSpPr>
          <p:nvPr>
            <p:ph type="ctrTitle"/>
          </p:nvPr>
        </p:nvSpPr>
        <p:spPr/>
        <p:txBody>
          <a:bodyPr/>
          <a:lstStyle/>
          <a:p>
            <a:r>
              <a:rPr lang="en-US" b="1" dirty="0">
                <a:latin typeface="Times New Roman" panose="02020603050405020304" pitchFamily="18" charset="0"/>
                <a:cs typeface="Times New Roman" panose="02020603050405020304" pitchFamily="18" charset="0"/>
              </a:rPr>
              <a:t>Implementation of GANs on Anime faces</a:t>
            </a:r>
          </a:p>
        </p:txBody>
      </p:sp>
      <p:sp>
        <p:nvSpPr>
          <p:cNvPr id="3" name="Subtitle 2">
            <a:extLst>
              <a:ext uri="{FF2B5EF4-FFF2-40B4-BE49-F238E27FC236}">
                <a16:creationId xmlns:a16="http://schemas.microsoft.com/office/drawing/2014/main" id="{790C5C7F-65B0-40E6-B0AB-5C3333DC1691}"/>
              </a:ext>
            </a:extLst>
          </p:cNvPr>
          <p:cNvSpPr>
            <a:spLocks noGrp="1"/>
          </p:cNvSpPr>
          <p:nvPr>
            <p:ph type="subTitle" idx="1"/>
          </p:nvPr>
        </p:nvSpPr>
        <p:spPr>
          <a:xfrm>
            <a:off x="1524000" y="3602037"/>
            <a:ext cx="9144000" cy="2387599"/>
          </a:xfrm>
        </p:spPr>
        <p:txBody>
          <a:bodyPr>
            <a:normAutofit/>
          </a:bodyPr>
          <a:lstStyle/>
          <a:p>
            <a:r>
              <a:rPr lang="en-US" b="1" dirty="0">
                <a:latin typeface="Times New Roman" panose="02020603050405020304" pitchFamily="18" charset="0"/>
                <a:cs typeface="Times New Roman" panose="02020603050405020304" pitchFamily="18" charset="0"/>
              </a:rPr>
              <a:t>Rahul Mishra  </a:t>
            </a:r>
          </a:p>
          <a:p>
            <a:r>
              <a:rPr lang="en-US" b="1" dirty="0">
                <a:latin typeface="Times New Roman" panose="02020603050405020304" pitchFamily="18" charset="0"/>
                <a:cs typeface="Times New Roman" panose="02020603050405020304" pitchFamily="18" charset="0"/>
              </a:rPr>
              <a:t>Nishanth Vimalesh</a:t>
            </a:r>
          </a:p>
          <a:p>
            <a:endParaRPr lang="en-US"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ECE 592</a:t>
            </a:r>
          </a:p>
          <a:p>
            <a:r>
              <a:rPr lang="en-US" sz="2000" dirty="0">
                <a:latin typeface="Times New Roman" panose="02020603050405020304" pitchFamily="18" charset="0"/>
                <a:cs typeface="Times New Roman" panose="02020603050405020304" pitchFamily="18" charset="0"/>
              </a:rPr>
              <a:t>Topics in Data Science</a:t>
            </a:r>
          </a:p>
        </p:txBody>
      </p:sp>
      <p:sp>
        <p:nvSpPr>
          <p:cNvPr id="4" name="Slide Number Placeholder 3">
            <a:extLst>
              <a:ext uri="{FF2B5EF4-FFF2-40B4-BE49-F238E27FC236}">
                <a16:creationId xmlns:a16="http://schemas.microsoft.com/office/drawing/2014/main" id="{2E932AF0-4031-45FF-B836-5E72A7D9BE4C}"/>
              </a:ext>
            </a:extLst>
          </p:cNvPr>
          <p:cNvSpPr>
            <a:spLocks noGrp="1"/>
          </p:cNvSpPr>
          <p:nvPr>
            <p:ph type="sldNum" sz="quarter" idx="12"/>
          </p:nvPr>
        </p:nvSpPr>
        <p:spPr/>
        <p:txBody>
          <a:bodyPr/>
          <a:lstStyle/>
          <a:p>
            <a:fld id="{DFCFEAD3-77B4-49A4-A204-BECD560184B5}" type="slidenum">
              <a:rPr lang="en-US" smtClean="0"/>
              <a:t>1</a:t>
            </a:fld>
            <a:endParaRPr lang="en-US"/>
          </a:p>
        </p:txBody>
      </p:sp>
    </p:spTree>
    <p:extLst>
      <p:ext uri="{BB962C8B-B14F-4D97-AF65-F5344CB8AC3E}">
        <p14:creationId xmlns:p14="http://schemas.microsoft.com/office/powerpoint/2010/main" val="583574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9F949-90F2-4FEB-9C71-F018969DDBB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 | </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DC-GAN</a:t>
            </a:r>
            <a:endParaRPr lang="en-US"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5A24546-5B1A-459E-8A6B-D93AA598AB9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59245" y="4034723"/>
            <a:ext cx="6741065" cy="2686752"/>
          </a:xfrm>
        </p:spPr>
      </p:pic>
      <p:sp>
        <p:nvSpPr>
          <p:cNvPr id="3" name="TextBox 2">
            <a:extLst>
              <a:ext uri="{FF2B5EF4-FFF2-40B4-BE49-F238E27FC236}">
                <a16:creationId xmlns:a16="http://schemas.microsoft.com/office/drawing/2014/main" id="{32222889-CC6E-4F25-8E5B-C595B9150D8A}"/>
              </a:ext>
            </a:extLst>
          </p:cNvPr>
          <p:cNvSpPr txBox="1"/>
          <p:nvPr/>
        </p:nvSpPr>
        <p:spPr>
          <a:xfrm>
            <a:off x="6774305" y="1839883"/>
            <a:ext cx="4916899"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Training Data: Resized to shape 64x64; Normalized;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Generator Input: 4096 samples from N(0,1) distribution for each image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One Epoch: 500 samples from data and 500 samples from model to train Discriminator</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Add noise to some  random image labels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F375288-C305-4A11-80C2-50308441D27C}"/>
              </a:ext>
            </a:extLst>
          </p:cNvPr>
          <p:cNvSpPr>
            <a:spLocks noGrp="1"/>
          </p:cNvSpPr>
          <p:nvPr>
            <p:ph type="sldNum" sz="quarter" idx="12"/>
          </p:nvPr>
        </p:nvSpPr>
        <p:spPr/>
        <p:txBody>
          <a:bodyPr/>
          <a:lstStyle/>
          <a:p>
            <a:fld id="{DFCFEAD3-77B4-49A4-A204-BECD560184B5}" type="slidenum">
              <a:rPr lang="en-US" smtClean="0"/>
              <a:t>10</a:t>
            </a:fld>
            <a:endParaRPr lang="en-US"/>
          </a:p>
        </p:txBody>
      </p:sp>
      <p:sp>
        <p:nvSpPr>
          <p:cNvPr id="6" name="Content Placeholder 8">
            <a:extLst>
              <a:ext uri="{FF2B5EF4-FFF2-40B4-BE49-F238E27FC236}">
                <a16:creationId xmlns:a16="http://schemas.microsoft.com/office/drawing/2014/main" id="{4AD525AF-B58D-44AA-83FB-8C295BF16E77}"/>
              </a:ext>
            </a:extLst>
          </p:cNvPr>
          <p:cNvSpPr txBox="1">
            <a:spLocks/>
          </p:cNvSpPr>
          <p:nvPr/>
        </p:nvSpPr>
        <p:spPr>
          <a:xfrm>
            <a:off x="367651" y="1839883"/>
            <a:ext cx="5183188" cy="3684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800" dirty="0">
                <a:latin typeface="Times New Roman" panose="02020603050405020304" pitchFamily="18" charset="0"/>
                <a:cs typeface="Times New Roman" panose="02020603050405020304" pitchFamily="18" charset="0"/>
              </a:rPr>
              <a:t>Discriminator - </a:t>
            </a:r>
            <a:r>
              <a:rPr lang="en-US" sz="1800" dirty="0" err="1">
                <a:latin typeface="Times New Roman" panose="02020603050405020304" pitchFamily="18" charset="0"/>
                <a:cs typeface="Times New Roman" panose="02020603050405020304" pitchFamily="18" charset="0"/>
              </a:rPr>
              <a:t>Strided</a:t>
            </a:r>
            <a:r>
              <a:rPr lang="en-US" sz="1800" dirty="0">
                <a:latin typeface="Times New Roman" panose="02020603050405020304" pitchFamily="18" charset="0"/>
                <a:cs typeface="Times New Roman" panose="02020603050405020304" pitchFamily="18" charset="0"/>
              </a:rPr>
              <a:t> Convolution, Generator – Fractional-</a:t>
            </a:r>
            <a:r>
              <a:rPr lang="en-US" sz="1800" dirty="0" err="1">
                <a:latin typeface="Times New Roman" panose="02020603050405020304" pitchFamily="18" charset="0"/>
                <a:cs typeface="Times New Roman" panose="02020603050405020304" pitchFamily="18" charset="0"/>
              </a:rPr>
              <a:t>strided</a:t>
            </a:r>
            <a:r>
              <a:rPr lang="en-US" sz="1800" dirty="0">
                <a:latin typeface="Times New Roman" panose="02020603050405020304" pitchFamily="18" charset="0"/>
                <a:cs typeface="Times New Roman" panose="02020603050405020304" pitchFamily="18" charset="0"/>
              </a:rPr>
              <a:t> Convolution</a:t>
            </a:r>
          </a:p>
          <a:p>
            <a:pPr lvl="1"/>
            <a:r>
              <a:rPr lang="en-US" sz="1800" dirty="0">
                <a:latin typeface="Times New Roman" panose="02020603050405020304" pitchFamily="18" charset="0"/>
                <a:cs typeface="Times New Roman" panose="02020603050405020304" pitchFamily="18" charset="0"/>
              </a:rPr>
              <a:t>Batch-Normalization		</a:t>
            </a:r>
          </a:p>
          <a:p>
            <a:pPr lvl="1"/>
            <a:r>
              <a:rPr lang="en-US" sz="1800" dirty="0">
                <a:latin typeface="Times New Roman" panose="02020603050405020304" pitchFamily="18" charset="0"/>
                <a:cs typeface="Times New Roman" panose="02020603050405020304" pitchFamily="18" charset="0"/>
              </a:rPr>
              <a:t>Remove fully connected layers</a:t>
            </a:r>
          </a:p>
          <a:p>
            <a:pPr lvl="1"/>
            <a:r>
              <a:rPr lang="en-US" sz="1800" dirty="0">
                <a:latin typeface="Times New Roman" panose="02020603050405020304" pitchFamily="18" charset="0"/>
                <a:cs typeface="Times New Roman" panose="02020603050405020304" pitchFamily="18" charset="0"/>
              </a:rPr>
              <a:t>Generator: </a:t>
            </a:r>
            <a:r>
              <a:rPr lang="en-US" sz="1800" dirty="0" err="1">
                <a:latin typeface="Times New Roman" panose="02020603050405020304" pitchFamily="18" charset="0"/>
                <a:cs typeface="Times New Roman" panose="02020603050405020304" pitchFamily="18" charset="0"/>
              </a:rPr>
              <a:t>ReLU</a:t>
            </a:r>
            <a:r>
              <a:rPr lang="en-US" sz="1800" dirty="0">
                <a:latin typeface="Times New Roman" panose="02020603050405020304" pitchFamily="18" charset="0"/>
                <a:cs typeface="Times New Roman" panose="02020603050405020304" pitchFamily="18" charset="0"/>
              </a:rPr>
              <a:t> activation for hidden layer, Tanh activation for output.</a:t>
            </a:r>
          </a:p>
          <a:p>
            <a:pPr lvl="1"/>
            <a:r>
              <a:rPr lang="en-US" sz="1800" dirty="0">
                <a:latin typeface="Times New Roman" panose="02020603050405020304" pitchFamily="18" charset="0"/>
                <a:cs typeface="Times New Roman" panose="02020603050405020304" pitchFamily="18" charset="0"/>
              </a:rPr>
              <a:t>Discriminator: Leaky </a:t>
            </a:r>
            <a:r>
              <a:rPr lang="en-US" sz="1800" dirty="0" err="1">
                <a:latin typeface="Times New Roman" panose="02020603050405020304" pitchFamily="18" charset="0"/>
                <a:cs typeface="Times New Roman" panose="02020603050405020304" pitchFamily="18" charset="0"/>
              </a:rPr>
              <a:t>ReLU</a:t>
            </a:r>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0368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84B15-6128-4A4B-AC57-616ACC1511E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Results | </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First few epochs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7096204-4344-406B-8D87-9FA0560E9DE9}"/>
                  </a:ext>
                </a:extLst>
              </p:cNvPr>
              <p:cNvSpPr txBox="1"/>
              <p:nvPr/>
            </p:nvSpPr>
            <p:spPr>
              <a:xfrm>
                <a:off x="7420513" y="1871152"/>
                <a:ext cx="4021760"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GPU: NVIDIA GeForce GTX1050 </a:t>
                </a:r>
                <a:r>
                  <a:rPr lang="en-US" sz="1400" dirty="0" err="1">
                    <a:latin typeface="Times New Roman" panose="02020603050405020304" pitchFamily="18" charset="0"/>
                    <a:cs typeface="Times New Roman" panose="02020603050405020304" pitchFamily="18" charset="0"/>
                  </a:rPr>
                  <a:t>Ti</a:t>
                </a:r>
                <a:endParaRPr lang="en-US" sz="1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Time/ Epoch </a:t>
                </a:r>
                <a14:m>
                  <m:oMath xmlns:m="http://schemas.openxmlformats.org/officeDocument/2006/math">
                    <m:r>
                      <a:rPr lang="en-US" sz="1400" i="1" smtClean="0">
                        <a:latin typeface="Cambria Math" panose="02040503050406030204" pitchFamily="18" charset="0"/>
                        <a:ea typeface="Cambria Math" panose="02040503050406030204" pitchFamily="18" charset="0"/>
                      </a:rPr>
                      <m:t>≈</m:t>
                    </m:r>
                  </m:oMath>
                </a14:m>
                <a:r>
                  <a:rPr lang="en-US" sz="1400" dirty="0">
                    <a:latin typeface="Times New Roman" panose="02020603050405020304" pitchFamily="18" charset="0"/>
                    <a:cs typeface="Times New Roman" panose="02020603050405020304" pitchFamily="18" charset="0"/>
                  </a:rPr>
                  <a:t> 850 mS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Epochs: 40000</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Samples/Epoch: 1000</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Batch Size = 20 </a:t>
                </a: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07096204-4344-406B-8D87-9FA0560E9DE9}"/>
                  </a:ext>
                </a:extLst>
              </p:cNvPr>
              <p:cNvSpPr txBox="1">
                <a:spLocks noRot="1" noChangeAspect="1" noMove="1" noResize="1" noEditPoints="1" noAdjustHandles="1" noChangeArrowheads="1" noChangeShapeType="1" noTextEdit="1"/>
              </p:cNvSpPr>
              <p:nvPr/>
            </p:nvSpPr>
            <p:spPr>
              <a:xfrm>
                <a:off x="7420513" y="1871152"/>
                <a:ext cx="4021760" cy="1384995"/>
              </a:xfrm>
              <a:prstGeom prst="rect">
                <a:avLst/>
              </a:prstGeom>
              <a:blipFill>
                <a:blip r:embed="rId2"/>
                <a:stretch>
                  <a:fillRect l="-152" t="-88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889DCFD-A9FB-44B0-8C1C-46B5ED77F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6085" y="3256147"/>
            <a:ext cx="4021760" cy="3016320"/>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559339" y="2197803"/>
            <a:ext cx="4922661" cy="3481009"/>
          </a:xfrm>
          <a:prstGeom prst="rect">
            <a:avLst/>
          </a:prstGeom>
        </p:spPr>
      </p:pic>
      <p:sp>
        <p:nvSpPr>
          <p:cNvPr id="4" name="Slide Number Placeholder 3">
            <a:extLst>
              <a:ext uri="{FF2B5EF4-FFF2-40B4-BE49-F238E27FC236}">
                <a16:creationId xmlns:a16="http://schemas.microsoft.com/office/drawing/2014/main" id="{6A52E373-9B5E-47AA-9218-249B9B90B1B0}"/>
              </a:ext>
            </a:extLst>
          </p:cNvPr>
          <p:cNvSpPr>
            <a:spLocks noGrp="1"/>
          </p:cNvSpPr>
          <p:nvPr>
            <p:ph type="sldNum" sz="quarter" idx="12"/>
          </p:nvPr>
        </p:nvSpPr>
        <p:spPr/>
        <p:txBody>
          <a:bodyPr/>
          <a:lstStyle/>
          <a:p>
            <a:fld id="{DFCFEAD3-77B4-49A4-A204-BECD560184B5}" type="slidenum">
              <a:rPr lang="en-US" smtClean="0"/>
              <a:t>11</a:t>
            </a:fld>
            <a:endParaRPr lang="en-US"/>
          </a:p>
        </p:txBody>
      </p:sp>
    </p:spTree>
    <p:extLst>
      <p:ext uri="{BB962C8B-B14F-4D97-AF65-F5344CB8AC3E}">
        <p14:creationId xmlns:p14="http://schemas.microsoft.com/office/powerpoint/2010/main" val="344825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Results | </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After 40000 epochs</a:t>
            </a:r>
          </a:p>
        </p:txBody>
      </p:sp>
      <p:pic>
        <p:nvPicPr>
          <p:cNvPr id="10" name="Content Placeholder 9"/>
          <p:cNvPicPr>
            <a:picLocks noGrp="1" noChangeAspect="1"/>
          </p:cNvPicPr>
          <p:nvPr>
            <p:ph idx="1"/>
          </p:nvPr>
        </p:nvPicPr>
        <p:blipFill rotWithShape="1">
          <a:blip r:embed="rId3" cstate="hqprint">
            <a:extLst>
              <a:ext uri="{28A0092B-C50C-407E-A947-70E740481C1C}">
                <a14:useLocalDpi xmlns:a14="http://schemas.microsoft.com/office/drawing/2010/main" val="0"/>
              </a:ext>
            </a:extLst>
          </a:blip>
          <a:srcRect r="5568"/>
          <a:stretch/>
        </p:blipFill>
        <p:spPr>
          <a:xfrm>
            <a:off x="6537305" y="2416313"/>
            <a:ext cx="2406809" cy="1802296"/>
          </a:xfrm>
        </p:spPr>
      </p:pic>
      <p:pic>
        <p:nvPicPr>
          <p:cNvPr id="11" name="Picture 10"/>
          <p:cNvPicPr>
            <a:picLocks noChangeAspect="1"/>
          </p:cNvPicPr>
          <p:nvPr/>
        </p:nvPicPr>
        <p:blipFill rotWithShape="1">
          <a:blip r:embed="rId4" cstate="hqprint">
            <a:extLst>
              <a:ext uri="{28A0092B-C50C-407E-A947-70E740481C1C}">
                <a14:useLocalDpi xmlns:a14="http://schemas.microsoft.com/office/drawing/2010/main" val="0"/>
              </a:ext>
            </a:extLst>
          </a:blip>
          <a:srcRect r="5452"/>
          <a:stretch/>
        </p:blipFill>
        <p:spPr>
          <a:xfrm>
            <a:off x="8944114" y="2414127"/>
            <a:ext cx="2418088" cy="1808530"/>
          </a:xfrm>
          <a:prstGeom prst="rect">
            <a:avLst/>
          </a:prstGeom>
        </p:spPr>
      </p:pic>
      <p:pic>
        <p:nvPicPr>
          <p:cNvPr id="12" name="Picture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537305" y="4218609"/>
            <a:ext cx="2563192" cy="1812534"/>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944114" y="4218609"/>
            <a:ext cx="2563190" cy="1812534"/>
          </a:xfrm>
          <a:prstGeom prst="rect">
            <a:avLst/>
          </a:prstGeom>
        </p:spPr>
      </p:pic>
      <p:pic>
        <p:nvPicPr>
          <p:cNvPr id="14" name="Picture 1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38200" y="2414127"/>
            <a:ext cx="2562811" cy="1812266"/>
          </a:xfrm>
          <a:prstGeom prst="rect">
            <a:avLst/>
          </a:prstGeom>
        </p:spPr>
      </p:pic>
      <p:pic>
        <p:nvPicPr>
          <p:cNvPr id="15" name="Picture 1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245008" y="2414127"/>
            <a:ext cx="2562812" cy="1812266"/>
          </a:xfrm>
          <a:prstGeom prst="rect">
            <a:avLst/>
          </a:prstGeom>
        </p:spPr>
      </p:pic>
      <p:pic>
        <p:nvPicPr>
          <p:cNvPr id="16" name="Picture 15"/>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38200" y="4226394"/>
            <a:ext cx="2562811" cy="1812266"/>
          </a:xfrm>
          <a:prstGeom prst="rect">
            <a:avLst/>
          </a:prstGeom>
        </p:spPr>
      </p:pic>
      <p:pic>
        <p:nvPicPr>
          <p:cNvPr id="18" name="Picture 17"/>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3245009" y="4218610"/>
            <a:ext cx="2563190" cy="1812534"/>
          </a:xfrm>
          <a:prstGeom prst="rect">
            <a:avLst/>
          </a:prstGeom>
        </p:spPr>
      </p:pic>
      <p:sp>
        <p:nvSpPr>
          <p:cNvPr id="19" name="TextBox 18"/>
          <p:cNvSpPr txBox="1"/>
          <p:nvPr/>
        </p:nvSpPr>
        <p:spPr>
          <a:xfrm>
            <a:off x="838200" y="1815548"/>
            <a:ext cx="4829313"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Sample from data</a:t>
            </a:r>
          </a:p>
        </p:txBody>
      </p:sp>
      <p:sp>
        <p:nvSpPr>
          <p:cNvPr id="20" name="TextBox 19"/>
          <p:cNvSpPr txBox="1"/>
          <p:nvPr/>
        </p:nvSpPr>
        <p:spPr>
          <a:xfrm>
            <a:off x="6524487" y="1815548"/>
            <a:ext cx="4829313"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Sample from model</a:t>
            </a:r>
          </a:p>
        </p:txBody>
      </p:sp>
      <p:sp>
        <p:nvSpPr>
          <p:cNvPr id="3" name="Slide Number Placeholder 2">
            <a:extLst>
              <a:ext uri="{FF2B5EF4-FFF2-40B4-BE49-F238E27FC236}">
                <a16:creationId xmlns:a16="http://schemas.microsoft.com/office/drawing/2014/main" id="{6772B8C3-6348-40BC-A52A-9B3CAF00336A}"/>
              </a:ext>
            </a:extLst>
          </p:cNvPr>
          <p:cNvSpPr>
            <a:spLocks noGrp="1"/>
          </p:cNvSpPr>
          <p:nvPr>
            <p:ph type="sldNum" sz="quarter" idx="12"/>
          </p:nvPr>
        </p:nvSpPr>
        <p:spPr/>
        <p:txBody>
          <a:bodyPr/>
          <a:lstStyle/>
          <a:p>
            <a:fld id="{DFCFEAD3-77B4-49A4-A204-BECD560184B5}" type="slidenum">
              <a:rPr lang="en-US" smtClean="0"/>
              <a:t>12</a:t>
            </a:fld>
            <a:endParaRPr lang="en-US"/>
          </a:p>
        </p:txBody>
      </p:sp>
    </p:spTree>
    <p:extLst>
      <p:ext uri="{BB962C8B-B14F-4D97-AF65-F5344CB8AC3E}">
        <p14:creationId xmlns:p14="http://schemas.microsoft.com/office/powerpoint/2010/main" val="149269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F75DD-6DD6-4DF5-BC49-1033CC0B4360}"/>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CBF0476B-BB65-4964-82A6-D2A508EDCC27}"/>
              </a:ext>
            </a:extLst>
          </p:cNvPr>
          <p:cNvSpPr>
            <a:spLocks noGrp="1"/>
          </p:cNvSpPr>
          <p:nvPr>
            <p:ph idx="1"/>
          </p:nvPr>
        </p:nvSpPr>
        <p:spPr/>
        <p:txBody>
          <a:bodyPr>
            <a:normAutofit/>
          </a:bodyPr>
          <a:lstStyle/>
          <a:p>
            <a:pPr marL="514350" indent="-514350">
              <a:buFont typeface="+mj-lt"/>
              <a:buAutoNum type="arabicPeriod"/>
            </a:pPr>
            <a:r>
              <a:rPr lang="en-US" sz="1600" dirty="0">
                <a:latin typeface="Times New Roman" panose="02020603050405020304" pitchFamily="18" charset="0"/>
                <a:cs typeface="Times New Roman" panose="02020603050405020304" pitchFamily="18" charset="0"/>
              </a:rPr>
              <a:t>Ian </a:t>
            </a:r>
            <a:r>
              <a:rPr lang="en-US" sz="1600" dirty="0" err="1">
                <a:latin typeface="Times New Roman" panose="02020603050405020304" pitchFamily="18" charset="0"/>
                <a:cs typeface="Times New Roman" panose="02020603050405020304" pitchFamily="18" charset="0"/>
              </a:rPr>
              <a:t>Goodfellow</a:t>
            </a:r>
            <a:r>
              <a:rPr lang="en-US" sz="1600" dirty="0">
                <a:latin typeface="Times New Roman" panose="02020603050405020304" pitchFamily="18" charset="0"/>
                <a:cs typeface="Times New Roman" panose="02020603050405020304" pitchFamily="18" charset="0"/>
              </a:rPr>
              <a:t>, Jean </a:t>
            </a:r>
            <a:r>
              <a:rPr lang="en-US" sz="1600" dirty="0" err="1">
                <a:latin typeface="Times New Roman" panose="02020603050405020304" pitchFamily="18" charset="0"/>
                <a:cs typeface="Times New Roman" panose="02020603050405020304" pitchFamily="18" charset="0"/>
              </a:rPr>
              <a:t>Pouget-Abadie</a:t>
            </a:r>
            <a:r>
              <a:rPr lang="en-US" sz="1600" dirty="0">
                <a:latin typeface="Times New Roman" panose="02020603050405020304" pitchFamily="18" charset="0"/>
                <a:cs typeface="Times New Roman" panose="02020603050405020304" pitchFamily="18" charset="0"/>
              </a:rPr>
              <a:t>, Mehdi Mirza, Bing Xu, David </a:t>
            </a:r>
            <a:r>
              <a:rPr lang="en-US" sz="1600" dirty="0" err="1">
                <a:latin typeface="Times New Roman" panose="02020603050405020304" pitchFamily="18" charset="0"/>
                <a:cs typeface="Times New Roman" panose="02020603050405020304" pitchFamily="18" charset="0"/>
              </a:rPr>
              <a:t>Warde</a:t>
            </a:r>
            <a:r>
              <a:rPr lang="en-US" sz="1600" dirty="0">
                <a:latin typeface="Times New Roman" panose="02020603050405020304" pitchFamily="18" charset="0"/>
                <a:cs typeface="Times New Roman" panose="02020603050405020304" pitchFamily="18" charset="0"/>
              </a:rPr>
              <a:t>-Farley, </a:t>
            </a:r>
            <a:r>
              <a:rPr lang="en-US" sz="1600" dirty="0" err="1">
                <a:latin typeface="Times New Roman" panose="02020603050405020304" pitchFamily="18" charset="0"/>
                <a:cs typeface="Times New Roman" panose="02020603050405020304" pitchFamily="18" charset="0"/>
              </a:rPr>
              <a:t>Sherjil</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Ozair</a:t>
            </a:r>
            <a:r>
              <a:rPr lang="en-US" sz="1600" dirty="0">
                <a:latin typeface="Times New Roman" panose="02020603050405020304" pitchFamily="18" charset="0"/>
                <a:cs typeface="Times New Roman" panose="02020603050405020304" pitchFamily="18" charset="0"/>
              </a:rPr>
              <a:t>, Aaron </a:t>
            </a:r>
            <a:r>
              <a:rPr lang="en-US" sz="1600" dirty="0" err="1">
                <a:latin typeface="Times New Roman" panose="02020603050405020304" pitchFamily="18" charset="0"/>
                <a:cs typeface="Times New Roman" panose="02020603050405020304" pitchFamily="18" charset="0"/>
              </a:rPr>
              <a:t>Courville</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Yoshua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Bengio</a:t>
            </a:r>
            <a:r>
              <a:rPr lang="en-US" sz="1600" dirty="0">
                <a:latin typeface="Times New Roman" panose="02020603050405020304" pitchFamily="18" charset="0"/>
                <a:cs typeface="Times New Roman" panose="02020603050405020304" pitchFamily="18" charset="0"/>
              </a:rPr>
              <a:t>. Generative adversarial nets. In Z. </a:t>
            </a:r>
            <a:r>
              <a:rPr lang="en-US" sz="1600" dirty="0" err="1">
                <a:latin typeface="Times New Roman" panose="02020603050405020304" pitchFamily="18" charset="0"/>
                <a:cs typeface="Times New Roman" panose="02020603050405020304" pitchFamily="18" charset="0"/>
              </a:rPr>
              <a:t>Ghahramani</a:t>
            </a:r>
            <a:r>
              <a:rPr lang="en-US" sz="1600" dirty="0">
                <a:latin typeface="Times New Roman" panose="02020603050405020304" pitchFamily="18" charset="0"/>
                <a:cs typeface="Times New Roman" panose="02020603050405020304" pitchFamily="18" charset="0"/>
              </a:rPr>
              <a:t>, M. Welling, C. Cortes, N. D. Lawrence, and K. Q. Weinberger, editors, Advances in Neural Information Processing Systems 27, pages 2672–2680. Curran Associates, Inc., 2014. URL </a:t>
            </a:r>
            <a:r>
              <a:rPr lang="en-US" sz="1600" dirty="0">
                <a:latin typeface="Times New Roman" panose="02020603050405020304" pitchFamily="18" charset="0"/>
                <a:cs typeface="Times New Roman" panose="02020603050405020304" pitchFamily="18" charset="0"/>
                <a:hlinkClick r:id="rId2"/>
              </a:rPr>
              <a:t>http://papers.nips.cc/paper/5423-generative-adversarial-nets.pdf</a:t>
            </a:r>
            <a:r>
              <a:rPr lang="en-US" sz="1600" dirty="0">
                <a:latin typeface="Times New Roman" panose="02020603050405020304" pitchFamily="18" charset="0"/>
                <a:cs typeface="Times New Roman" panose="02020603050405020304" pitchFamily="18" charset="0"/>
              </a:rPr>
              <a:t>.</a:t>
            </a:r>
          </a:p>
          <a:p>
            <a:pPr marL="514350" indent="-514350">
              <a:buFont typeface="+mj-lt"/>
              <a:buAutoNum type="arabicPeriod"/>
            </a:pPr>
            <a:r>
              <a:rPr lang="en-US" sz="1600" dirty="0">
                <a:latin typeface="Times New Roman" panose="02020603050405020304" pitchFamily="18" charset="0"/>
                <a:cs typeface="Times New Roman" panose="02020603050405020304" pitchFamily="18" charset="0"/>
              </a:rPr>
              <a:t>Alec Radford, Luke Metz, and </a:t>
            </a:r>
            <a:r>
              <a:rPr lang="en-US" sz="1600" dirty="0" err="1">
                <a:latin typeface="Times New Roman" panose="02020603050405020304" pitchFamily="18" charset="0"/>
                <a:cs typeface="Times New Roman" panose="02020603050405020304" pitchFamily="18" charset="0"/>
              </a:rPr>
              <a:t>Soumith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Chintala</a:t>
            </a:r>
            <a:r>
              <a:rPr lang="en-US" sz="1600" dirty="0">
                <a:latin typeface="Times New Roman" panose="02020603050405020304" pitchFamily="18" charset="0"/>
                <a:cs typeface="Times New Roman" panose="02020603050405020304" pitchFamily="18" charset="0"/>
              </a:rPr>
              <a:t>. Unsupervised representation learning with deep convolutional generative adversarial networks. </a:t>
            </a:r>
            <a:r>
              <a:rPr lang="en-US" sz="1600" dirty="0" err="1">
                <a:latin typeface="Times New Roman" panose="02020603050405020304" pitchFamily="18" charset="0"/>
                <a:cs typeface="Times New Roman" panose="02020603050405020304" pitchFamily="18" charset="0"/>
              </a:rPr>
              <a:t>arXiv</a:t>
            </a:r>
            <a:r>
              <a:rPr lang="en-US" sz="1600" dirty="0">
                <a:latin typeface="Times New Roman" panose="02020603050405020304" pitchFamily="18" charset="0"/>
                <a:cs typeface="Times New Roman" panose="02020603050405020304" pitchFamily="18" charset="0"/>
              </a:rPr>
              <a:t> preprint arXiv:1511.06434, 2015.</a:t>
            </a:r>
          </a:p>
          <a:p>
            <a:pPr marL="514350" indent="-514350">
              <a:buFont typeface="+mj-lt"/>
              <a:buAutoNum type="arabicPeriod"/>
            </a:pPr>
            <a:r>
              <a:rPr lang="en-US" sz="1600" dirty="0">
                <a:latin typeface="Times New Roman" panose="02020603050405020304" pitchFamily="18" charset="0"/>
                <a:cs typeface="Times New Roman" panose="02020603050405020304" pitchFamily="18" charset="0"/>
              </a:rPr>
              <a:t>Tim </a:t>
            </a:r>
            <a:r>
              <a:rPr lang="en-US" sz="1600" dirty="0" err="1">
                <a:latin typeface="Times New Roman" panose="02020603050405020304" pitchFamily="18" charset="0"/>
                <a:cs typeface="Times New Roman" panose="02020603050405020304" pitchFamily="18" charset="0"/>
              </a:rPr>
              <a:t>Salimans</a:t>
            </a:r>
            <a:r>
              <a:rPr lang="en-US" sz="1600" dirty="0">
                <a:latin typeface="Times New Roman" panose="02020603050405020304" pitchFamily="18" charset="0"/>
                <a:cs typeface="Times New Roman" panose="02020603050405020304" pitchFamily="18" charset="0"/>
              </a:rPr>
              <a:t>, Ian </a:t>
            </a:r>
            <a:r>
              <a:rPr lang="en-US" sz="1600" dirty="0" err="1">
                <a:latin typeface="Times New Roman" panose="02020603050405020304" pitchFamily="18" charset="0"/>
                <a:cs typeface="Times New Roman" panose="02020603050405020304" pitchFamily="18" charset="0"/>
              </a:rPr>
              <a:t>Goodfellow</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Wojciech</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Zaremba</a:t>
            </a:r>
            <a:r>
              <a:rPr lang="en-US" sz="1600" dirty="0">
                <a:latin typeface="Times New Roman" panose="02020603050405020304" pitchFamily="18" charset="0"/>
                <a:cs typeface="Times New Roman" panose="02020603050405020304" pitchFamily="18" charset="0"/>
              </a:rPr>
              <a:t>, Vicki Cheung, Alec Radford, Xi Chen, and Xi Chen. Improved techniques for training </a:t>
            </a:r>
            <a:r>
              <a:rPr lang="en-US" sz="1600" dirty="0" err="1">
                <a:latin typeface="Times New Roman" panose="02020603050405020304" pitchFamily="18" charset="0"/>
                <a:cs typeface="Times New Roman" panose="02020603050405020304" pitchFamily="18" charset="0"/>
              </a:rPr>
              <a:t>gans</a:t>
            </a:r>
            <a:r>
              <a:rPr lang="en-US" sz="1600" dirty="0">
                <a:latin typeface="Times New Roman" panose="02020603050405020304" pitchFamily="18" charset="0"/>
                <a:cs typeface="Times New Roman" panose="02020603050405020304" pitchFamily="18" charset="0"/>
              </a:rPr>
              <a:t>. In D. D. Lee, M. Sugiyama, U. V. </a:t>
            </a:r>
            <a:r>
              <a:rPr lang="en-US" sz="1600" dirty="0" err="1">
                <a:latin typeface="Times New Roman" panose="02020603050405020304" pitchFamily="18" charset="0"/>
                <a:cs typeface="Times New Roman" panose="02020603050405020304" pitchFamily="18" charset="0"/>
              </a:rPr>
              <a:t>Luxburg</a:t>
            </a:r>
            <a:r>
              <a:rPr lang="en-US" sz="1600" dirty="0">
                <a:latin typeface="Times New Roman" panose="02020603050405020304" pitchFamily="18" charset="0"/>
                <a:cs typeface="Times New Roman" panose="02020603050405020304" pitchFamily="18" charset="0"/>
              </a:rPr>
              <a:t>, I. </a:t>
            </a:r>
            <a:r>
              <a:rPr lang="en-US" sz="1600" dirty="0" err="1">
                <a:latin typeface="Times New Roman" panose="02020603050405020304" pitchFamily="18" charset="0"/>
                <a:cs typeface="Times New Roman" panose="02020603050405020304" pitchFamily="18" charset="0"/>
              </a:rPr>
              <a:t>Guyon</a:t>
            </a:r>
            <a:r>
              <a:rPr lang="en-US" sz="1600" dirty="0">
                <a:latin typeface="Times New Roman" panose="02020603050405020304" pitchFamily="18" charset="0"/>
                <a:cs typeface="Times New Roman" panose="02020603050405020304" pitchFamily="18" charset="0"/>
              </a:rPr>
              <a:t>, and R. Garnett, editors, Advances in Neural Information Processing Systems 29, pages 2234–2242. Curran Associates, Inc., 2016. URL </a:t>
            </a:r>
            <a:r>
              <a:rPr lang="en-US" sz="1600" dirty="0">
                <a:latin typeface="Times New Roman" panose="02020603050405020304" pitchFamily="18" charset="0"/>
                <a:cs typeface="Times New Roman" panose="02020603050405020304" pitchFamily="18" charset="0"/>
                <a:hlinkClick r:id="rId3"/>
              </a:rPr>
              <a:t>http://papers.nips.cc/paper/6125improved-techniques-for-training-gans.pdf</a:t>
            </a:r>
            <a:r>
              <a:rPr lang="en-US" sz="1600" dirty="0">
                <a:latin typeface="Times New Roman" panose="02020603050405020304" pitchFamily="18" charset="0"/>
                <a:cs typeface="Times New Roman" panose="02020603050405020304" pitchFamily="18" charset="0"/>
              </a:rPr>
              <a:t>.</a:t>
            </a:r>
          </a:p>
          <a:p>
            <a:pPr marL="514350" indent="-514350">
              <a:buFont typeface="+mj-lt"/>
              <a:buAutoNum type="arabicPeriod"/>
            </a:pPr>
            <a:r>
              <a:rPr lang="en-US" sz="1600" dirty="0">
                <a:latin typeface="Times New Roman" panose="02020603050405020304" pitchFamily="18" charset="0"/>
                <a:cs typeface="Times New Roman" panose="02020603050405020304" pitchFamily="18" charset="0"/>
              </a:rPr>
              <a:t>I. </a:t>
            </a:r>
            <a:r>
              <a:rPr lang="en-US" sz="1600" dirty="0" err="1">
                <a:latin typeface="Times New Roman" panose="02020603050405020304" pitchFamily="18" charset="0"/>
                <a:cs typeface="Times New Roman" panose="02020603050405020304" pitchFamily="18" charset="0"/>
              </a:rPr>
              <a:t>Goodfellow</a:t>
            </a:r>
            <a:r>
              <a:rPr lang="en-US" sz="1600" dirty="0">
                <a:latin typeface="Times New Roman" panose="02020603050405020304" pitchFamily="18" charset="0"/>
                <a:cs typeface="Times New Roman" panose="02020603050405020304" pitchFamily="18" charset="0"/>
              </a:rPr>
              <a:t>. Nips 2016 tutorial: Generative adversarial networks. </a:t>
            </a:r>
            <a:r>
              <a:rPr lang="en-US" sz="1600" dirty="0" err="1">
                <a:latin typeface="Times New Roman" panose="02020603050405020304" pitchFamily="18" charset="0"/>
                <a:cs typeface="Times New Roman" panose="02020603050405020304" pitchFamily="18" charset="0"/>
              </a:rPr>
              <a:t>arXiv</a:t>
            </a:r>
            <a:r>
              <a:rPr lang="en-US" sz="1600" dirty="0">
                <a:latin typeface="Times New Roman" panose="02020603050405020304" pitchFamily="18" charset="0"/>
                <a:cs typeface="Times New Roman" panose="02020603050405020304" pitchFamily="18" charset="0"/>
              </a:rPr>
              <a:t> preprint arXiv:1701.00160, 2016. </a:t>
            </a:r>
          </a:p>
          <a:p>
            <a:pPr marL="514350" indent="-514350">
              <a:buFont typeface="+mj-lt"/>
              <a:buAutoNum type="arabicPeriod"/>
            </a:pPr>
            <a:r>
              <a:rPr lang="en-US" sz="1600" dirty="0">
                <a:latin typeface="Times New Roman" panose="02020603050405020304" pitchFamily="18" charset="0"/>
                <a:cs typeface="Times New Roman" panose="02020603050405020304" pitchFamily="18" charset="0"/>
              </a:rPr>
              <a:t>A. </a:t>
            </a:r>
            <a:r>
              <a:rPr lang="en-US" sz="1600" dirty="0" err="1">
                <a:latin typeface="Times New Roman" panose="02020603050405020304" pitchFamily="18" charset="0"/>
                <a:cs typeface="Times New Roman" panose="02020603050405020304" pitchFamily="18" charset="0"/>
              </a:rPr>
              <a:t>Jolicoeur</a:t>
            </a:r>
            <a:r>
              <a:rPr lang="en-US" sz="1600" dirty="0">
                <a:latin typeface="Times New Roman" panose="02020603050405020304" pitchFamily="18" charset="0"/>
                <a:cs typeface="Times New Roman" panose="02020603050405020304" pitchFamily="18" charset="0"/>
              </a:rPr>
              <a:t>-Martineau. The relativistic discriminator: a key element missing from standard </a:t>
            </a:r>
            <a:r>
              <a:rPr lang="en-US" sz="1600" dirty="0" err="1">
                <a:latin typeface="Times New Roman" panose="02020603050405020304" pitchFamily="18" charset="0"/>
                <a:cs typeface="Times New Roman" panose="02020603050405020304" pitchFamily="18" charset="0"/>
              </a:rPr>
              <a:t>gan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arXiv</a:t>
            </a:r>
            <a:r>
              <a:rPr lang="en-US" sz="1600" dirty="0">
                <a:latin typeface="Times New Roman" panose="02020603050405020304" pitchFamily="18" charset="0"/>
                <a:cs typeface="Times New Roman" panose="02020603050405020304" pitchFamily="18" charset="0"/>
              </a:rPr>
              <a:t> preprint arXiv:1807.00734, 2018.</a:t>
            </a:r>
          </a:p>
          <a:p>
            <a:pPr marL="514350" indent="-514350">
              <a:buFont typeface="+mj-lt"/>
              <a:buAutoNum type="arabicPeriod"/>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7D9302B-86FE-4498-9F53-6E1B4F98FD8B}"/>
              </a:ext>
            </a:extLst>
          </p:cNvPr>
          <p:cNvSpPr>
            <a:spLocks noGrp="1"/>
          </p:cNvSpPr>
          <p:nvPr>
            <p:ph type="sldNum" sz="quarter" idx="12"/>
          </p:nvPr>
        </p:nvSpPr>
        <p:spPr/>
        <p:txBody>
          <a:bodyPr/>
          <a:lstStyle/>
          <a:p>
            <a:fld id="{DFCFEAD3-77B4-49A4-A204-BECD560184B5}" type="slidenum">
              <a:rPr lang="en-US" smtClean="0"/>
              <a:t>13</a:t>
            </a:fld>
            <a:endParaRPr lang="en-US"/>
          </a:p>
        </p:txBody>
      </p:sp>
    </p:spTree>
    <p:extLst>
      <p:ext uri="{BB962C8B-B14F-4D97-AF65-F5344CB8AC3E}">
        <p14:creationId xmlns:p14="http://schemas.microsoft.com/office/powerpoint/2010/main" val="2216826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709738"/>
            <a:ext cx="10515600" cy="2852737"/>
          </a:xfrm>
        </p:spPr>
        <p:txBody>
          <a:bodyPr anchor="ctr">
            <a:normAutofit/>
          </a:bodyPr>
          <a:lstStyle/>
          <a:p>
            <a:pPr algn="ctr"/>
            <a:r>
              <a:rPr lang="en-US" sz="8000" dirty="0">
                <a:latin typeface="Times New Roman" panose="02020603050405020304" pitchFamily="18" charset="0"/>
                <a:cs typeface="Times New Roman" panose="02020603050405020304" pitchFamily="18" charset="0"/>
              </a:rPr>
              <a:t>Thank You</a:t>
            </a:r>
          </a:p>
        </p:txBody>
      </p:sp>
      <p:sp>
        <p:nvSpPr>
          <p:cNvPr id="2" name="Slide Number Placeholder 1">
            <a:extLst>
              <a:ext uri="{FF2B5EF4-FFF2-40B4-BE49-F238E27FC236}">
                <a16:creationId xmlns:a16="http://schemas.microsoft.com/office/drawing/2014/main" id="{51E83D30-299B-4B3F-8F81-C1D0AB020E40}"/>
              </a:ext>
            </a:extLst>
          </p:cNvPr>
          <p:cNvSpPr>
            <a:spLocks noGrp="1"/>
          </p:cNvSpPr>
          <p:nvPr>
            <p:ph type="sldNum" sz="quarter" idx="12"/>
          </p:nvPr>
        </p:nvSpPr>
        <p:spPr/>
        <p:txBody>
          <a:bodyPr/>
          <a:lstStyle/>
          <a:p>
            <a:fld id="{DFCFEAD3-77B4-49A4-A204-BECD560184B5}" type="slidenum">
              <a:rPr lang="en-US" smtClean="0"/>
              <a:t>14</a:t>
            </a:fld>
            <a:endParaRPr lang="en-US"/>
          </a:p>
        </p:txBody>
      </p:sp>
    </p:spTree>
    <p:extLst>
      <p:ext uri="{BB962C8B-B14F-4D97-AF65-F5344CB8AC3E}">
        <p14:creationId xmlns:p14="http://schemas.microsoft.com/office/powerpoint/2010/main" val="36568869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709738"/>
            <a:ext cx="10515600" cy="2852737"/>
          </a:xfrm>
        </p:spPr>
        <p:txBody>
          <a:bodyPr anchor="ctr">
            <a:normAutofit/>
          </a:bodyPr>
          <a:lstStyle/>
          <a:p>
            <a:pPr algn="ctr"/>
            <a:r>
              <a:rPr lang="en-US" sz="8000" dirty="0">
                <a:latin typeface="Times New Roman" panose="02020603050405020304" pitchFamily="18" charset="0"/>
                <a:cs typeface="Times New Roman" panose="02020603050405020304" pitchFamily="18" charset="0"/>
              </a:rPr>
              <a:t>Back-up Slides</a:t>
            </a:r>
          </a:p>
        </p:txBody>
      </p:sp>
      <p:sp>
        <p:nvSpPr>
          <p:cNvPr id="2" name="Slide Number Placeholder 1">
            <a:extLst>
              <a:ext uri="{FF2B5EF4-FFF2-40B4-BE49-F238E27FC236}">
                <a16:creationId xmlns:a16="http://schemas.microsoft.com/office/drawing/2014/main" id="{51E83D30-299B-4B3F-8F81-C1D0AB020E40}"/>
              </a:ext>
            </a:extLst>
          </p:cNvPr>
          <p:cNvSpPr>
            <a:spLocks noGrp="1"/>
          </p:cNvSpPr>
          <p:nvPr>
            <p:ph type="sldNum" sz="quarter" idx="12"/>
          </p:nvPr>
        </p:nvSpPr>
        <p:spPr/>
        <p:txBody>
          <a:bodyPr/>
          <a:lstStyle/>
          <a:p>
            <a:fld id="{DFCFEAD3-77B4-49A4-A204-BECD560184B5}" type="slidenum">
              <a:rPr lang="en-US" smtClean="0"/>
              <a:t>15</a:t>
            </a:fld>
            <a:endParaRPr lang="en-US"/>
          </a:p>
        </p:txBody>
      </p:sp>
    </p:spTree>
    <p:extLst>
      <p:ext uri="{BB962C8B-B14F-4D97-AF65-F5344CB8AC3E}">
        <p14:creationId xmlns:p14="http://schemas.microsoft.com/office/powerpoint/2010/main" val="2146832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E6B15-7716-4F22-8EB2-494367770C9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Future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8DC559-C138-46AE-A32E-F7EC63BA8F45}"/>
                  </a:ext>
                </a:extLst>
              </p:cNvPr>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Need high resolution images. Better to train on.</a:t>
                </a:r>
              </a:p>
              <a:p>
                <a:endParaRPr lang="en-US" sz="1600" dirty="0">
                  <a:latin typeface="Times New Roman" panose="02020603050405020304" pitchFamily="18" charset="0"/>
                  <a:cs typeface="Times New Roman" panose="02020603050405020304" pitchFamily="18" charset="0"/>
                </a:endParaRPr>
              </a:p>
              <a:p>
                <a:r>
                  <a:rPr lang="en-US" sz="1600" b="1" i="1" dirty="0">
                    <a:solidFill>
                      <a:srgbClr val="FF0000"/>
                    </a:solidFill>
                    <a:latin typeface="Times New Roman" panose="02020603050405020304" pitchFamily="18" charset="0"/>
                    <a:cs typeface="Times New Roman" panose="02020603050405020304" pitchFamily="18" charset="0"/>
                  </a:rPr>
                  <a:t>Value Function: </a:t>
                </a:r>
                <a14:m>
                  <m:oMath xmlns:m="http://schemas.openxmlformats.org/officeDocument/2006/math">
                    <m:r>
                      <a:rPr lang="en-US" sz="1600" b="1" i="1">
                        <a:solidFill>
                          <a:srgbClr val="FF0000"/>
                        </a:solidFill>
                        <a:latin typeface="Cambria Math" panose="02040503050406030204" pitchFamily="18" charset="0"/>
                      </a:rPr>
                      <m:t>   </m:t>
                    </m:r>
                    <m:limLow>
                      <m:limLowPr>
                        <m:ctrlPr>
                          <a:rPr lang="en-US" sz="1600" b="1" i="1">
                            <a:latin typeface="Cambria Math" panose="02040503050406030204" pitchFamily="18" charset="0"/>
                          </a:rPr>
                        </m:ctrlPr>
                      </m:limLowPr>
                      <m:e>
                        <m:groupChr>
                          <m:groupChrPr>
                            <m:chr m:val="⏟"/>
                            <m:ctrlPr>
                              <a:rPr lang="en-US" sz="1600" b="1" i="1">
                                <a:latin typeface="Cambria Math" panose="02040503050406030204" pitchFamily="18" charset="0"/>
                              </a:rPr>
                            </m:ctrlPr>
                          </m:groupChrPr>
                          <m:e>
                            <m:r>
                              <a:rPr lang="en-US" sz="1600" b="1" i="1">
                                <a:latin typeface="Cambria Math" panose="02040503050406030204" pitchFamily="18" charset="0"/>
                              </a:rPr>
                              <m:t>𝒎𝒊𝒏</m:t>
                            </m:r>
                          </m:e>
                        </m:groupChr>
                      </m:e>
                      <m:lim>
                        <m:r>
                          <a:rPr lang="en-US" sz="1600" b="1" i="1">
                            <a:latin typeface="Cambria Math" panose="02040503050406030204" pitchFamily="18" charset="0"/>
                          </a:rPr>
                          <m:t>𝑮</m:t>
                        </m:r>
                      </m:lim>
                    </m:limLow>
                    <m:limLow>
                      <m:limLowPr>
                        <m:ctrlPr>
                          <a:rPr lang="en-US" sz="1600" b="1" i="1">
                            <a:latin typeface="Cambria Math" panose="02040503050406030204" pitchFamily="18" charset="0"/>
                          </a:rPr>
                        </m:ctrlPr>
                      </m:limLowPr>
                      <m:e>
                        <m:groupChr>
                          <m:groupChrPr>
                            <m:chr m:val="⏟"/>
                            <m:ctrlPr>
                              <a:rPr lang="en-US" sz="1600" b="1" i="1">
                                <a:latin typeface="Cambria Math" panose="02040503050406030204" pitchFamily="18" charset="0"/>
                              </a:rPr>
                            </m:ctrlPr>
                          </m:groupChrPr>
                          <m:e>
                            <m:r>
                              <a:rPr lang="en-US" sz="1600" b="1" i="1">
                                <a:latin typeface="Cambria Math" panose="02040503050406030204" pitchFamily="18" charset="0"/>
                              </a:rPr>
                              <m:t>𝒎𝒂𝒙</m:t>
                            </m:r>
                          </m:e>
                        </m:groupChr>
                      </m:e>
                      <m:lim>
                        <m:r>
                          <a:rPr lang="en-US" sz="1600" b="1" i="1">
                            <a:latin typeface="Cambria Math" panose="02040503050406030204" pitchFamily="18" charset="0"/>
                          </a:rPr>
                          <m:t>𝑫</m:t>
                        </m:r>
                      </m:lim>
                    </m:limLow>
                    <m:r>
                      <a:rPr lang="en-US" sz="1600" b="1" i="1">
                        <a:latin typeface="Cambria Math" panose="02040503050406030204" pitchFamily="18" charset="0"/>
                      </a:rPr>
                      <m:t>𝑽</m:t>
                    </m:r>
                    <m:d>
                      <m:dPr>
                        <m:ctrlPr>
                          <a:rPr lang="en-US" sz="1600" b="1" i="1">
                            <a:latin typeface="Cambria Math" panose="02040503050406030204" pitchFamily="18" charset="0"/>
                          </a:rPr>
                        </m:ctrlPr>
                      </m:dPr>
                      <m:e>
                        <m:r>
                          <a:rPr lang="en-US" sz="1600" b="1" i="1">
                            <a:latin typeface="Cambria Math" panose="02040503050406030204" pitchFamily="18" charset="0"/>
                          </a:rPr>
                          <m:t>𝑫</m:t>
                        </m:r>
                        <m:r>
                          <a:rPr lang="en-US" sz="1600" b="1" i="1">
                            <a:latin typeface="Cambria Math" panose="02040503050406030204" pitchFamily="18" charset="0"/>
                          </a:rPr>
                          <m:t>,</m:t>
                        </m:r>
                        <m:r>
                          <a:rPr lang="en-US" sz="1600" b="1" i="1">
                            <a:latin typeface="Cambria Math" panose="02040503050406030204" pitchFamily="18" charset="0"/>
                          </a:rPr>
                          <m:t>𝑮</m:t>
                        </m:r>
                      </m:e>
                    </m:d>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𝒙</m:t>
                        </m:r>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𝒑</m:t>
                            </m:r>
                          </m:e>
                          <m:sub>
                            <m:r>
                              <a:rPr lang="en-US" sz="1600" b="1" i="1">
                                <a:latin typeface="Cambria Math" panose="02040503050406030204" pitchFamily="18" charset="0"/>
                              </a:rPr>
                              <m:t>𝒅𝒂𝒕𝒂</m:t>
                            </m:r>
                          </m:sub>
                        </m:sSub>
                        <m:r>
                          <a:rPr lang="en-US" sz="1600" b="1" i="1">
                            <a:latin typeface="Cambria Math" panose="02040503050406030204" pitchFamily="18" charset="0"/>
                          </a:rPr>
                          <m:t>(</m:t>
                        </m:r>
                        <m:r>
                          <a:rPr lang="en-US" sz="1600" b="1" i="1">
                            <a:latin typeface="Cambria Math" panose="02040503050406030204" pitchFamily="18" charset="0"/>
                          </a:rPr>
                          <m:t>𝒙</m:t>
                        </m:r>
                        <m:r>
                          <a:rPr lang="en-US" sz="1600" b="1" i="1">
                            <a:latin typeface="Cambria Math" panose="02040503050406030204" pitchFamily="18" charset="0"/>
                          </a:rPr>
                          <m:t>)</m:t>
                        </m:r>
                      </m:sub>
                    </m:sSub>
                    <m:d>
                      <m:dPr>
                        <m:begChr m:val="["/>
                        <m:endChr m:val="]"/>
                        <m:ctrlPr>
                          <a:rPr lang="en-US" sz="1600" b="1" i="1">
                            <a:latin typeface="Cambria Math" panose="02040503050406030204" pitchFamily="18" charset="0"/>
                          </a:rPr>
                        </m:ctrlPr>
                      </m:dPr>
                      <m:e>
                        <m:r>
                          <a:rPr lang="en-US" sz="1600" b="1" i="1">
                            <a:latin typeface="Cambria Math" panose="02040503050406030204" pitchFamily="18" charset="0"/>
                          </a:rPr>
                          <m:t>𝒍𝒐𝒈𝑫</m:t>
                        </m:r>
                        <m:d>
                          <m:dPr>
                            <m:ctrlPr>
                              <a:rPr lang="en-US" sz="1600" b="1" i="1">
                                <a:latin typeface="Cambria Math" panose="02040503050406030204" pitchFamily="18" charset="0"/>
                              </a:rPr>
                            </m:ctrlPr>
                          </m:dPr>
                          <m:e>
                            <m:r>
                              <a:rPr lang="en-US" sz="1600" b="1" i="1">
                                <a:latin typeface="Cambria Math" panose="02040503050406030204" pitchFamily="18" charset="0"/>
                              </a:rPr>
                              <m:t>𝒙</m:t>
                            </m:r>
                          </m:e>
                        </m:d>
                      </m:e>
                    </m:d>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𝑬</m:t>
                        </m:r>
                      </m:e>
                      <m:sub>
                        <m:r>
                          <a:rPr lang="en-US" sz="1600" b="1" i="1">
                            <a:latin typeface="Cambria Math" panose="02040503050406030204" pitchFamily="18" charset="0"/>
                          </a:rPr>
                          <m:t>𝒛</m:t>
                        </m:r>
                        <m:r>
                          <a:rPr lang="en-US" sz="1600" b="1" i="1">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𝒑</m:t>
                            </m:r>
                          </m:e>
                          <m:sub>
                            <m:r>
                              <a:rPr lang="en-US" sz="1600" b="1" i="1">
                                <a:latin typeface="Cambria Math" panose="02040503050406030204" pitchFamily="18" charset="0"/>
                              </a:rPr>
                              <m:t>𝒛</m:t>
                            </m:r>
                          </m:sub>
                        </m:sSub>
                        <m:r>
                          <a:rPr lang="en-US" sz="1600" b="1" i="1">
                            <a:latin typeface="Cambria Math" panose="02040503050406030204" pitchFamily="18" charset="0"/>
                          </a:rPr>
                          <m:t>(</m:t>
                        </m:r>
                        <m:r>
                          <a:rPr lang="en-US" sz="1600" b="1" i="1">
                            <a:latin typeface="Cambria Math" panose="02040503050406030204" pitchFamily="18" charset="0"/>
                          </a:rPr>
                          <m:t>𝒛</m:t>
                        </m:r>
                        <m:r>
                          <a:rPr lang="en-US" sz="1600" b="1" i="1">
                            <a:latin typeface="Cambria Math" panose="02040503050406030204" pitchFamily="18" charset="0"/>
                          </a:rPr>
                          <m:t>)</m:t>
                        </m:r>
                      </m:sub>
                    </m:sSub>
                    <m:r>
                      <a:rPr lang="en-US" sz="1600" b="1" i="1">
                        <a:latin typeface="Cambria Math" panose="02040503050406030204" pitchFamily="18" charset="0"/>
                      </a:rPr>
                      <m:t>[</m:t>
                    </m:r>
                    <m:r>
                      <a:rPr lang="en-US" sz="1600" b="1" i="1">
                        <a:latin typeface="Cambria Math" panose="02040503050406030204" pitchFamily="18" charset="0"/>
                      </a:rPr>
                      <m:t>𝒍𝒐𝒈</m:t>
                    </m:r>
                    <m:r>
                      <a:rPr lang="en-US" sz="1600" b="1" i="1">
                        <a:latin typeface="Cambria Math" panose="02040503050406030204" pitchFamily="18" charset="0"/>
                      </a:rPr>
                      <m:t>⁡(</m:t>
                    </m:r>
                    <m:r>
                      <a:rPr lang="en-US" sz="1600" b="1" i="1">
                        <a:latin typeface="Cambria Math" panose="02040503050406030204" pitchFamily="18" charset="0"/>
                      </a:rPr>
                      <m:t>𝟏</m:t>
                    </m:r>
                    <m:r>
                      <a:rPr lang="en-US" sz="1600" b="1" i="1">
                        <a:latin typeface="Cambria Math" panose="02040503050406030204" pitchFamily="18" charset="0"/>
                      </a:rPr>
                      <m:t>−</m:t>
                    </m:r>
                    <m:r>
                      <a:rPr lang="en-US" sz="1600" b="1" i="1">
                        <a:latin typeface="Cambria Math" panose="02040503050406030204" pitchFamily="18" charset="0"/>
                      </a:rPr>
                      <m:t>𝑫</m:t>
                    </m:r>
                    <m:r>
                      <a:rPr lang="en-US" sz="1600" b="1" i="1">
                        <a:latin typeface="Cambria Math" panose="02040503050406030204" pitchFamily="18" charset="0"/>
                      </a:rPr>
                      <m:t>(</m:t>
                    </m:r>
                    <m:r>
                      <a:rPr lang="en-US" sz="1600" b="1" i="1">
                        <a:latin typeface="Cambria Math" panose="02040503050406030204" pitchFamily="18" charset="0"/>
                      </a:rPr>
                      <m:t>𝑮</m:t>
                    </m:r>
                    <m:r>
                      <a:rPr lang="en-US" sz="1600" b="1" i="1">
                        <a:latin typeface="Cambria Math" panose="02040503050406030204" pitchFamily="18" charset="0"/>
                      </a:rPr>
                      <m:t>(</m:t>
                    </m:r>
                    <m:r>
                      <a:rPr lang="en-US" sz="1600" b="1" i="1">
                        <a:latin typeface="Cambria Math" panose="02040503050406030204" pitchFamily="18" charset="0"/>
                      </a:rPr>
                      <m:t>𝒛</m:t>
                    </m:r>
                    <m:r>
                      <a:rPr lang="en-US" sz="1600" b="1" i="1">
                        <a:latin typeface="Cambria Math" panose="02040503050406030204" pitchFamily="18" charset="0"/>
                      </a:rPr>
                      <m:t>)))]</m:t>
                    </m:r>
                  </m:oMath>
                </a14:m>
                <a:endParaRPr lang="en-US" sz="1600" b="1"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Our model is not complete. A paper on Relativistic GAN (RGAN) came out in July 2018 which points out that the above value function is not being modeled properly. </a:t>
                </a:r>
              </a:p>
              <a:p>
                <a:r>
                  <a:rPr lang="en-US" sz="1600" dirty="0">
                    <a:latin typeface="Times New Roman" panose="02020603050405020304" pitchFamily="18" charset="0"/>
                    <a:cs typeface="Times New Roman" panose="02020603050405020304" pitchFamily="18" charset="0"/>
                  </a:rPr>
                  <a:t>Whereas we are training G in such a manner that probability of fake data considered as real increases, we are totally ignoring the other half where we have to reduce the probability of real data being considered real. Therefore, we have to modify loss function of G and D to account for the relative loss.</a:t>
                </a:r>
              </a:p>
            </p:txBody>
          </p:sp>
        </mc:Choice>
        <mc:Fallback xmlns="">
          <p:sp>
            <p:nvSpPr>
              <p:cNvPr id="3" name="Content Placeholder 2">
                <a:extLst>
                  <a:ext uri="{FF2B5EF4-FFF2-40B4-BE49-F238E27FC236}">
                    <a16:creationId xmlns:a16="http://schemas.microsoft.com/office/drawing/2014/main" id="{8C8DC559-C138-46AE-A32E-F7EC63BA8F45}"/>
                  </a:ext>
                </a:extLst>
              </p:cNvPr>
              <p:cNvSpPr>
                <a:spLocks noGrp="1" noRot="1" noChangeAspect="1" noMove="1" noResize="1" noEditPoints="1" noAdjustHandles="1" noChangeArrowheads="1" noChangeShapeType="1" noTextEdit="1"/>
              </p:cNvSpPr>
              <p:nvPr>
                <p:ph idx="1"/>
              </p:nvPr>
            </p:nvSpPr>
            <p:spPr>
              <a:blipFill>
                <a:blip r:embed="rId2"/>
                <a:stretch>
                  <a:fillRect l="-232" t="-9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DEECDD1-3C52-405F-8B38-F599DDC3CB1B}"/>
              </a:ext>
            </a:extLst>
          </p:cNvPr>
          <p:cNvSpPr>
            <a:spLocks noGrp="1"/>
          </p:cNvSpPr>
          <p:nvPr>
            <p:ph type="sldNum" sz="quarter" idx="12"/>
          </p:nvPr>
        </p:nvSpPr>
        <p:spPr/>
        <p:txBody>
          <a:bodyPr/>
          <a:lstStyle/>
          <a:p>
            <a:fld id="{DFCFEAD3-77B4-49A4-A204-BECD560184B5}" type="slidenum">
              <a:rPr lang="en-US" smtClean="0"/>
              <a:t>16</a:t>
            </a:fld>
            <a:endParaRPr lang="en-US"/>
          </a:p>
        </p:txBody>
      </p:sp>
      <p:pic>
        <p:nvPicPr>
          <p:cNvPr id="6" name="Picture 5">
            <a:extLst>
              <a:ext uri="{FF2B5EF4-FFF2-40B4-BE49-F238E27FC236}">
                <a16:creationId xmlns:a16="http://schemas.microsoft.com/office/drawing/2014/main" id="{80C95214-DE2A-4299-B326-ED742C3C1082}"/>
              </a:ext>
            </a:extLst>
          </p:cNvPr>
          <p:cNvPicPr>
            <a:picLocks noChangeAspect="1"/>
          </p:cNvPicPr>
          <p:nvPr/>
        </p:nvPicPr>
        <p:blipFill>
          <a:blip r:embed="rId3"/>
          <a:stretch>
            <a:fillRect/>
          </a:stretch>
        </p:blipFill>
        <p:spPr>
          <a:xfrm>
            <a:off x="1103359" y="4639468"/>
            <a:ext cx="5753161" cy="1899444"/>
          </a:xfrm>
          <a:prstGeom prst="rect">
            <a:avLst/>
          </a:prstGeom>
        </p:spPr>
      </p:pic>
    </p:spTree>
    <p:extLst>
      <p:ext uri="{BB962C8B-B14F-4D97-AF65-F5344CB8AC3E}">
        <p14:creationId xmlns:p14="http://schemas.microsoft.com/office/powerpoint/2010/main" val="1886528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627F5-834C-4356-8A0D-38EADD4AD104}"/>
              </a:ext>
            </a:extLst>
          </p:cNvPr>
          <p:cNvSpPr>
            <a:spLocks noGrp="1"/>
          </p:cNvSpPr>
          <p:nvPr>
            <p:ph type="title"/>
          </p:nvPr>
        </p:nvSpPr>
        <p:spPr>
          <a:xfrm>
            <a:off x="838200" y="365125"/>
            <a:ext cx="10515600" cy="1325563"/>
          </a:xfrm>
        </p:spPr>
        <p:txBody>
          <a:bodyPr>
            <a:normAutofit/>
          </a:bodyPr>
          <a:lstStyle/>
          <a:p>
            <a:r>
              <a:rPr lang="en-US" dirty="0"/>
              <a:t>Neural Networks	</a:t>
            </a:r>
          </a:p>
        </p:txBody>
      </p:sp>
      <p:sp>
        <p:nvSpPr>
          <p:cNvPr id="3" name="Content Placeholder 2">
            <a:extLst>
              <a:ext uri="{FF2B5EF4-FFF2-40B4-BE49-F238E27FC236}">
                <a16:creationId xmlns:a16="http://schemas.microsoft.com/office/drawing/2014/main" id="{895ECF88-1F20-4D9F-B514-9B85A8B1A78E}"/>
              </a:ext>
            </a:extLst>
          </p:cNvPr>
          <p:cNvSpPr>
            <a:spLocks noGrp="1"/>
          </p:cNvSpPr>
          <p:nvPr>
            <p:ph idx="1"/>
          </p:nvPr>
        </p:nvSpPr>
        <p:spPr>
          <a:xfrm>
            <a:off x="838200" y="1825625"/>
            <a:ext cx="3797807" cy="4351338"/>
          </a:xfrm>
        </p:spPr>
        <p:txBody>
          <a:bodyPr>
            <a:normAutofit/>
          </a:bodyPr>
          <a:lstStyle/>
          <a:p>
            <a:r>
              <a:rPr lang="en-US" sz="2000"/>
              <a:t>Neural networks process information in a similar way the human brain does.</a:t>
            </a:r>
          </a:p>
          <a:p>
            <a:r>
              <a:rPr lang="en-US" sz="2000"/>
              <a:t>The network is composed of a large number of highly interconnected processing elements(neurons) working in parallel to solve a specific problem.</a:t>
            </a:r>
          </a:p>
          <a:p>
            <a:endParaRPr lang="en-US" sz="2000"/>
          </a:p>
        </p:txBody>
      </p:sp>
      <p:pic>
        <p:nvPicPr>
          <p:cNvPr id="1026" name="Picture 2" descr="https://cdn-images-1.medium.com/max/2000/1*1Jr-Lt9vcEOW2opvZyLbdA.png">
            <a:extLst>
              <a:ext uri="{FF2B5EF4-FFF2-40B4-BE49-F238E27FC236}">
                <a16:creationId xmlns:a16="http://schemas.microsoft.com/office/drawing/2014/main" id="{3E9368F9-8D18-4018-9F21-CC07CE7ECD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603" r="1" b="1"/>
          <a:stretch/>
        </p:blipFill>
        <p:spPr bwMode="auto">
          <a:xfrm>
            <a:off x="5120640" y="1904281"/>
            <a:ext cx="6233160" cy="427268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8C9EF2E-FF2B-457E-902A-CE772081AFA2}"/>
              </a:ext>
            </a:extLst>
          </p:cNvPr>
          <p:cNvSpPr>
            <a:spLocks noGrp="1"/>
          </p:cNvSpPr>
          <p:nvPr>
            <p:ph type="sldNum" sz="quarter" idx="12"/>
          </p:nvPr>
        </p:nvSpPr>
        <p:spPr/>
        <p:txBody>
          <a:bodyPr/>
          <a:lstStyle/>
          <a:p>
            <a:fld id="{DFCFEAD3-77B4-49A4-A204-BECD560184B5}" type="slidenum">
              <a:rPr lang="en-US" smtClean="0"/>
              <a:t>17</a:t>
            </a:fld>
            <a:endParaRPr lang="en-US"/>
          </a:p>
        </p:txBody>
      </p:sp>
    </p:spTree>
    <p:extLst>
      <p:ext uri="{BB962C8B-B14F-4D97-AF65-F5344CB8AC3E}">
        <p14:creationId xmlns:p14="http://schemas.microsoft.com/office/powerpoint/2010/main" val="2067604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2052" name="Picture 4" descr="http://www.extremetech.com/g00/3_c-7x78x78x78.fyusfnfufdi.dpn_/c-7NPSFQIFVT34x24iuuqx3ax2fx2fx78x78x78.fyusfnfufdi.dpnx2fx78q-dpoufoux2fvqmpbetx2f3126x2f18x2fOfvsbmOfux78psl.qoh_$/$/$/$/$/$?i10c.ua=1&amp;i10c.dv=14">
            <a:extLst>
              <a:ext uri="{FF2B5EF4-FFF2-40B4-BE49-F238E27FC236}">
                <a16:creationId xmlns:a16="http://schemas.microsoft.com/office/drawing/2014/main" id="{B965955B-0D78-438E-9F1C-AEC760D9DB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7384" y="2336929"/>
            <a:ext cx="5476875" cy="3203971"/>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75" name="Freeform: Shape 74">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9D9BE9-6DD4-498B-8284-8B6FC8F430DF}"/>
                  </a:ext>
                </a:extLst>
              </p:cNvPr>
              <p:cNvSpPr>
                <a:spLocks noGrp="1"/>
              </p:cNvSpPr>
              <p:nvPr>
                <p:ph idx="1"/>
              </p:nvPr>
            </p:nvSpPr>
            <p:spPr>
              <a:xfrm>
                <a:off x="7781373" y="1611984"/>
                <a:ext cx="3627063" cy="4438701"/>
              </a:xfrm>
            </p:spPr>
            <p:txBody>
              <a:bodyPr anchor="ctr">
                <a:normAutofit fontScale="92500"/>
              </a:bodyPr>
              <a:lstStyle/>
              <a:p>
                <a:r>
                  <a:rPr lang="en-US" sz="2400" dirty="0"/>
                  <a:t>The output of the hidden layer is given as:</a:t>
                </a:r>
              </a:p>
              <a:p>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sz="2400" b="0" i="1">
                              <a:latin typeface="Cambria Math" panose="02040503050406030204" pitchFamily="18" charset="0"/>
                            </a:rPr>
                          </m:ctrlPr>
                        </m:sSubPr>
                        <m:e>
                          <m:r>
                            <a:rPr lang="en-US" sz="2400" b="0" i="1" smtClean="0">
                              <a:latin typeface="Cambria Math" panose="02040503050406030204" pitchFamily="18" charset="0"/>
                            </a:rPr>
                            <m:t>𝑦</m:t>
                          </m:r>
                        </m:e>
                        <m:sub>
                          <m:r>
                            <a:rPr lang="en-US" sz="2400" b="0" i="1">
                              <a:latin typeface="Cambria Math" panose="02040503050406030204" pitchFamily="18" charset="0"/>
                            </a:rPr>
                            <m:t>𝑗</m:t>
                          </m:r>
                        </m:sub>
                      </m:sSub>
                      <m:r>
                        <a:rPr lang="pt-BR" sz="2400" i="1">
                          <a:latin typeface="Cambria Math" panose="02040503050406030204" pitchFamily="18" charset="0"/>
                        </a:rPr>
                        <m:t>=</m:t>
                      </m:r>
                      <m:nary>
                        <m:naryPr>
                          <m:chr m:val="∑"/>
                          <m:ctrlPr>
                            <a:rPr lang="pt-BR" sz="2400" i="1">
                              <a:latin typeface="Cambria Math" panose="02040503050406030204" pitchFamily="18" charset="0"/>
                            </a:rPr>
                          </m:ctrlPr>
                        </m:naryPr>
                        <m:sub>
                          <m:r>
                            <a:rPr lang="en-US" sz="2400" b="0" i="1" smtClean="0">
                              <a:latin typeface="Cambria Math" panose="02040503050406030204" pitchFamily="18" charset="0"/>
                            </a:rPr>
                            <m:t>𝑖</m:t>
                          </m:r>
                          <m:r>
                            <m:rPr>
                              <m:brk m:alnAt="23"/>
                            </m:rPr>
                            <a:rPr lang="en-US" sz="2400" b="0" i="1" smtClean="0">
                              <a:latin typeface="Cambria Math" panose="02040503050406030204" pitchFamily="18" charset="0"/>
                            </a:rPr>
                            <m:t>=</m:t>
                          </m:r>
                          <m:r>
                            <a:rPr lang="en-US" sz="2400" b="0" i="1" smtClean="0">
                              <a:latin typeface="Cambria Math" panose="02040503050406030204" pitchFamily="18" charset="0"/>
                            </a:rPr>
                            <m:t>0</m:t>
                          </m:r>
                        </m:sub>
                        <m:sup>
                          <m:r>
                            <a:rPr lang="en-US" sz="2400" b="0" i="1">
                              <a:latin typeface="Cambria Math" panose="02040503050406030204" pitchFamily="18" charset="0"/>
                            </a:rPr>
                            <m:t>𝑛</m:t>
                          </m:r>
                        </m:sup>
                        <m:e>
                          <m:sSub>
                            <m:sSubPr>
                              <m:ctrlPr>
                                <a:rPr lang="en-US" sz="2400" b="0" i="1">
                                  <a:latin typeface="Cambria Math" panose="02040503050406030204" pitchFamily="18" charset="0"/>
                                </a:rPr>
                              </m:ctrlPr>
                            </m:sSubPr>
                            <m:e>
                              <m:r>
                                <a:rPr lang="en-US" sz="2400" b="0" i="1">
                                  <a:latin typeface="Cambria Math" panose="02040503050406030204" pitchFamily="18" charset="0"/>
                                </a:rPr>
                                <m:t>𝑤</m:t>
                              </m:r>
                            </m:e>
                            <m:sub>
                              <m:r>
                                <a:rPr lang="en-US" sz="2400" b="0" i="1">
                                  <a:latin typeface="Cambria Math" panose="02040503050406030204" pitchFamily="18" charset="0"/>
                                </a:rPr>
                                <m:t>𝑖𝑗</m:t>
                              </m:r>
                            </m:sub>
                          </m:sSub>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𝑥</m:t>
                              </m:r>
                            </m:e>
                            <m:sub>
                              <m:r>
                                <a:rPr lang="en-US" sz="2400" b="0" i="1">
                                  <a:latin typeface="Cambria Math" panose="02040503050406030204" pitchFamily="18" charset="0"/>
                                </a:rPr>
                                <m:t>𝑖</m:t>
                              </m:r>
                            </m:sub>
                          </m:sSub>
                          <m:r>
                            <a:rPr lang="en-US" sz="2400" b="0" i="1">
                              <a:latin typeface="Cambria Math" panose="02040503050406030204" pitchFamily="18" charset="0"/>
                            </a:rPr>
                            <m:t>+</m:t>
                          </m:r>
                          <m:sSub>
                            <m:sSubPr>
                              <m:ctrlPr>
                                <a:rPr lang="en-US" sz="2400" b="0" i="1">
                                  <a:latin typeface="Cambria Math" panose="02040503050406030204" pitchFamily="18" charset="0"/>
                                </a:rPr>
                              </m:ctrlPr>
                            </m:sSubPr>
                            <m:e>
                              <m:r>
                                <a:rPr lang="en-US" sz="2400" b="0" i="1">
                                  <a:latin typeface="Cambria Math" panose="02040503050406030204" pitchFamily="18" charset="0"/>
                                </a:rPr>
                                <m:t>𝑢</m:t>
                              </m:r>
                            </m:e>
                            <m:sub>
                              <m:r>
                                <a:rPr lang="en-US" sz="2400" b="0" i="1">
                                  <a:latin typeface="Cambria Math" panose="02040503050406030204" pitchFamily="18" charset="0"/>
                                </a:rPr>
                                <m:t>𝑗</m:t>
                              </m:r>
                            </m:sub>
                          </m:sSub>
                        </m:e>
                      </m:nary>
                    </m:oMath>
                  </m:oMathPara>
                </a14:m>
                <a:endParaRPr lang="en-US" sz="2400" dirty="0"/>
              </a:p>
              <a:p>
                <a:endParaRPr lang="en-US" sz="2400" dirty="0"/>
              </a:p>
              <a:p>
                <a:r>
                  <a:rPr lang="en-US" sz="2400" dirty="0"/>
                  <a:t>Similarly, the output layer is given as:</a:t>
                </a:r>
              </a:p>
              <a:p>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nary>
                        <m:naryPr>
                          <m:chr m:val="∑"/>
                          <m:ctrlPr>
                            <a:rPr lang="pt-BR" sz="2400" i="1">
                              <a:latin typeface="Cambria Math" panose="02040503050406030204" pitchFamily="18"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=0</m:t>
                          </m:r>
                        </m:sub>
                        <m:sup>
                          <m:r>
                            <a:rPr lang="en-US" sz="2400" i="1">
                              <a:latin typeface="Cambria Math" panose="02040503050406030204" pitchFamily="18" charset="0"/>
                            </a:rPr>
                            <m:t>𝑛</m:t>
                          </m:r>
                        </m:sup>
                        <m:e>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𝑗</m:t>
                              </m:r>
                              <m:r>
                                <a:rPr lang="en-US" sz="2400" b="0" i="1" smtClean="0">
                                  <a:latin typeface="Cambria Math" panose="02040503050406030204" pitchFamily="18" charset="0"/>
                                </a:rPr>
                                <m:t>𝑘</m:t>
                              </m:r>
                            </m:sub>
                            <m:sup>
                              <m:r>
                                <a:rPr lang="en-US" sz="2400" b="0" i="1" smtClean="0">
                                  <a:latin typeface="Cambria Math" panose="02040503050406030204" pitchFamily="18" charset="0"/>
                                </a:rPr>
                                <m:t>′</m:t>
                              </m:r>
                            </m:sup>
                          </m:sSubSup>
                          <m:r>
                            <a:rPr lang="en-US" sz="2400" i="1">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𝑗</m:t>
                              </m:r>
                            </m:sub>
                          </m:sSub>
                          <m:r>
                            <a:rPr lang="en-US" sz="2400" i="1">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i="1">
                                  <a:latin typeface="Cambria Math" panose="02040503050406030204" pitchFamily="18" charset="0"/>
                                </a:rPr>
                                <m:t>𝑢</m:t>
                              </m:r>
                            </m:e>
                            <m:sub>
                              <m:r>
                                <a:rPr lang="en-US" sz="2400" b="0" i="1" smtClean="0">
                                  <a:latin typeface="Cambria Math" panose="02040503050406030204" pitchFamily="18" charset="0"/>
                                </a:rPr>
                                <m:t>𝑘</m:t>
                              </m:r>
                            </m:sub>
                            <m:sup>
                              <m:r>
                                <a:rPr lang="en-US" sz="2400" b="0" i="1" smtClean="0">
                                  <a:latin typeface="Cambria Math" panose="02040503050406030204" pitchFamily="18" charset="0"/>
                                </a:rPr>
                                <m:t>′</m:t>
                              </m:r>
                            </m:sup>
                          </m:sSubSup>
                        </m:e>
                      </m:nary>
                    </m:oMath>
                  </m:oMathPara>
                </a14:m>
                <a:endParaRPr lang="en-US" sz="2400" dirty="0"/>
              </a:p>
            </p:txBody>
          </p:sp>
        </mc:Choice>
        <mc:Fallback xmlns="">
          <p:sp>
            <p:nvSpPr>
              <p:cNvPr id="3" name="Content Placeholder 2">
                <a:extLst>
                  <a:ext uri="{FF2B5EF4-FFF2-40B4-BE49-F238E27FC236}">
                    <a16:creationId xmlns:a16="http://schemas.microsoft.com/office/drawing/2014/main" id="{1D9D9BE9-6DD4-498B-8284-8B6FC8F430DF}"/>
                  </a:ext>
                </a:extLst>
              </p:cNvPr>
              <p:cNvSpPr>
                <a:spLocks noGrp="1" noRot="1" noChangeAspect="1" noMove="1" noResize="1" noEditPoints="1" noAdjustHandles="1" noChangeArrowheads="1" noChangeShapeType="1" noTextEdit="1"/>
              </p:cNvSpPr>
              <p:nvPr>
                <p:ph idx="1"/>
              </p:nvPr>
            </p:nvSpPr>
            <p:spPr>
              <a:xfrm>
                <a:off x="7781373" y="1611984"/>
                <a:ext cx="3627063" cy="4438701"/>
              </a:xfrm>
              <a:blipFill>
                <a:blip r:embed="rId3"/>
                <a:stretch>
                  <a:fillRect l="-1849" t="-1235" r="-2017"/>
                </a:stretch>
              </a:blipFill>
            </p:spPr>
            <p:txBody>
              <a:bodyPr/>
              <a:lstStyle/>
              <a:p>
                <a:r>
                  <a:rPr lang="en-US">
                    <a:noFill/>
                  </a:rPr>
                  <a:t> </a:t>
                </a:r>
              </a:p>
            </p:txBody>
          </p:sp>
        </mc:Fallback>
      </mc:AlternateContent>
      <p:sp>
        <p:nvSpPr>
          <p:cNvPr id="10" name="Title 1">
            <a:extLst>
              <a:ext uri="{FF2B5EF4-FFF2-40B4-BE49-F238E27FC236}">
                <a16:creationId xmlns:a16="http://schemas.microsoft.com/office/drawing/2014/main" id="{68AAC37C-5012-4CBA-AC6D-FC44A9A5B313}"/>
              </a:ext>
            </a:extLst>
          </p:cNvPr>
          <p:cNvSpPr>
            <a:spLocks noGrp="1"/>
          </p:cNvSpPr>
          <p:nvPr>
            <p:ph type="title"/>
          </p:nvPr>
        </p:nvSpPr>
        <p:spPr>
          <a:xfrm>
            <a:off x="838200" y="365125"/>
            <a:ext cx="10515600" cy="1325563"/>
          </a:xfrm>
        </p:spPr>
        <p:txBody>
          <a:bodyPr>
            <a:normAutofit/>
          </a:bodyPr>
          <a:lstStyle/>
          <a:p>
            <a:r>
              <a:rPr lang="en-US" dirty="0"/>
              <a:t>Neural Networks	</a:t>
            </a:r>
          </a:p>
        </p:txBody>
      </p:sp>
      <p:sp>
        <p:nvSpPr>
          <p:cNvPr id="2" name="Slide Number Placeholder 1">
            <a:extLst>
              <a:ext uri="{FF2B5EF4-FFF2-40B4-BE49-F238E27FC236}">
                <a16:creationId xmlns:a16="http://schemas.microsoft.com/office/drawing/2014/main" id="{EC6B9BE0-CFC0-4CE0-91BD-D8F076B0439E}"/>
              </a:ext>
            </a:extLst>
          </p:cNvPr>
          <p:cNvSpPr>
            <a:spLocks noGrp="1"/>
          </p:cNvSpPr>
          <p:nvPr>
            <p:ph type="sldNum" sz="quarter" idx="12"/>
          </p:nvPr>
        </p:nvSpPr>
        <p:spPr/>
        <p:txBody>
          <a:bodyPr/>
          <a:lstStyle/>
          <a:p>
            <a:fld id="{DFCFEAD3-77B4-49A4-A204-BECD560184B5}" type="slidenum">
              <a:rPr lang="en-US" smtClean="0"/>
              <a:t>18</a:t>
            </a:fld>
            <a:endParaRPr lang="en-US"/>
          </a:p>
        </p:txBody>
      </p:sp>
    </p:spTree>
    <p:extLst>
      <p:ext uri="{BB962C8B-B14F-4D97-AF65-F5344CB8AC3E}">
        <p14:creationId xmlns:p14="http://schemas.microsoft.com/office/powerpoint/2010/main" val="2988418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E9475-7E19-40F4-B5CA-A33D109B8884}"/>
              </a:ext>
            </a:extLst>
          </p:cNvPr>
          <p:cNvSpPr>
            <a:spLocks noGrp="1"/>
          </p:cNvSpPr>
          <p:nvPr>
            <p:ph type="title"/>
          </p:nvPr>
        </p:nvSpPr>
        <p:spPr>
          <a:xfrm>
            <a:off x="838200" y="365125"/>
            <a:ext cx="10515600" cy="1325563"/>
          </a:xfrm>
        </p:spPr>
        <p:txBody>
          <a:bodyPr/>
          <a:lstStyle/>
          <a:p>
            <a:r>
              <a:rPr lang="en-US"/>
              <a:t>Convolutional Neural Networks</a:t>
            </a:r>
            <a:endParaRPr lang="en-US" dirty="0"/>
          </a:p>
        </p:txBody>
      </p:sp>
      <p:pic>
        <p:nvPicPr>
          <p:cNvPr id="3074" name="Picture 2" descr="https://cdn-images-1.medium.com/max/1750/1*XbuW8WuRrAY5pC4t-9DZAQ.jpeg">
            <a:extLst>
              <a:ext uri="{FF2B5EF4-FFF2-40B4-BE49-F238E27FC236}">
                <a16:creationId xmlns:a16="http://schemas.microsoft.com/office/drawing/2014/main" id="{DD83082C-98BA-4A03-93E5-81BF1A259B7B}"/>
              </a:ext>
            </a:extLst>
          </p:cNvPr>
          <p:cNvPicPr>
            <a:picLocks noChangeAspect="1" noChangeArrowheads="1"/>
          </p:cNvPicPr>
          <p:nvPr/>
        </p:nvPicPr>
        <p:blipFill>
          <a:blip r:embed="rId2">
            <a:grayscl/>
            <a:alphaModFix/>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21556" y="2000250"/>
            <a:ext cx="10148888" cy="342878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4B06B6AD-00D9-46CE-87F1-710412105212}"/>
              </a:ext>
            </a:extLst>
          </p:cNvPr>
          <p:cNvSpPr>
            <a:spLocks noGrp="1"/>
          </p:cNvSpPr>
          <p:nvPr>
            <p:ph type="sldNum" sz="quarter" idx="12"/>
          </p:nvPr>
        </p:nvSpPr>
        <p:spPr/>
        <p:txBody>
          <a:bodyPr/>
          <a:lstStyle/>
          <a:p>
            <a:fld id="{DFCFEAD3-77B4-49A4-A204-BECD560184B5}" type="slidenum">
              <a:rPr lang="en-US" smtClean="0"/>
              <a:t>19</a:t>
            </a:fld>
            <a:endParaRPr lang="en-US"/>
          </a:p>
        </p:txBody>
      </p:sp>
    </p:spTree>
    <p:extLst>
      <p:ext uri="{BB962C8B-B14F-4D97-AF65-F5344CB8AC3E}">
        <p14:creationId xmlns:p14="http://schemas.microsoft.com/office/powerpoint/2010/main" val="1803179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ED8A1-0B75-46A5-A42A-CD867536DF7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Content</a:t>
            </a:r>
          </a:p>
        </p:txBody>
      </p:sp>
      <p:sp>
        <p:nvSpPr>
          <p:cNvPr id="5" name="TextBox 4">
            <a:extLst>
              <a:ext uri="{FF2B5EF4-FFF2-40B4-BE49-F238E27FC236}">
                <a16:creationId xmlns:a16="http://schemas.microsoft.com/office/drawing/2014/main" id="{D13D9D52-4DB6-4192-AD14-1ED5C02A7250}"/>
              </a:ext>
            </a:extLst>
          </p:cNvPr>
          <p:cNvSpPr txBox="1"/>
          <p:nvPr/>
        </p:nvSpPr>
        <p:spPr>
          <a:xfrm>
            <a:off x="838200" y="1607736"/>
            <a:ext cx="8034495"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Problem Statement</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Generative Models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Generative Adversarial Networks (GAN)</a:t>
            </a:r>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Framework </a:t>
            </a:r>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Theory</a:t>
            </a:r>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Algorithm</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Implementation </a:t>
            </a:r>
          </a:p>
          <a:p>
            <a:pPr marL="742950" lvl="1"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Deep Convolutional GAN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Results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References</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Q&amp;A</a:t>
            </a:r>
          </a:p>
          <a:p>
            <a:pPr marL="285750" indent="-28575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1DE25AEB-328A-4F0B-ABED-4261F4C8B14B}"/>
              </a:ext>
            </a:extLst>
          </p:cNvPr>
          <p:cNvSpPr>
            <a:spLocks noGrp="1"/>
          </p:cNvSpPr>
          <p:nvPr>
            <p:ph type="sldNum" sz="quarter" idx="12"/>
          </p:nvPr>
        </p:nvSpPr>
        <p:spPr/>
        <p:txBody>
          <a:bodyPr/>
          <a:lstStyle/>
          <a:p>
            <a:fld id="{DFCFEAD3-77B4-49A4-A204-BECD560184B5}" type="slidenum">
              <a:rPr lang="en-US" smtClean="0"/>
              <a:t>2</a:t>
            </a:fld>
            <a:endParaRPr lang="en-US"/>
          </a:p>
        </p:txBody>
      </p:sp>
    </p:spTree>
    <p:extLst>
      <p:ext uri="{BB962C8B-B14F-4D97-AF65-F5344CB8AC3E}">
        <p14:creationId xmlns:p14="http://schemas.microsoft.com/office/powerpoint/2010/main" val="3810210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v">
            <a:hlinkClick r:id="" action="ppaction://media"/>
            <a:extLst>
              <a:ext uri="{FF2B5EF4-FFF2-40B4-BE49-F238E27FC236}">
                <a16:creationId xmlns:a16="http://schemas.microsoft.com/office/drawing/2014/main" id="{42AB8AA8-80A9-4357-A7E8-4AB6828671E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66775" y="2979764"/>
            <a:ext cx="3164167" cy="3170238"/>
          </a:xfrm>
          <a:prstGeom prst="rect">
            <a:avLst/>
          </a:prstGeom>
        </p:spPr>
      </p:pic>
      <p:pic>
        <p:nvPicPr>
          <p:cNvPr id="7" name="poolfig">
            <a:hlinkClick r:id="" action="ppaction://media"/>
            <a:extLst>
              <a:ext uri="{FF2B5EF4-FFF2-40B4-BE49-F238E27FC236}">
                <a16:creationId xmlns:a16="http://schemas.microsoft.com/office/drawing/2014/main" id="{EB998E4E-B6D5-4419-914E-A9EDE360BC84}"/>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8509555" y="2979764"/>
            <a:ext cx="3164167" cy="3170238"/>
          </a:xfrm>
          <a:prstGeom prst="rect">
            <a:avLst/>
          </a:prstGeom>
        </p:spPr>
      </p:pic>
      <p:sp>
        <p:nvSpPr>
          <p:cNvPr id="12" name="TextBox 11">
            <a:extLst>
              <a:ext uri="{FF2B5EF4-FFF2-40B4-BE49-F238E27FC236}">
                <a16:creationId xmlns:a16="http://schemas.microsoft.com/office/drawing/2014/main" id="{D7ADFA3A-BF52-42B4-97B5-B49B67AD7ABE}"/>
              </a:ext>
            </a:extLst>
          </p:cNvPr>
          <p:cNvSpPr txBox="1"/>
          <p:nvPr/>
        </p:nvSpPr>
        <p:spPr>
          <a:xfrm>
            <a:off x="689728" y="463485"/>
            <a:ext cx="3512663" cy="523220"/>
          </a:xfrm>
          <a:prstGeom prst="rect">
            <a:avLst/>
          </a:prstGeom>
          <a:noFill/>
        </p:spPr>
        <p:txBody>
          <a:bodyPr wrap="square" rtlCol="0">
            <a:spAutoFit/>
          </a:bodyPr>
          <a:lstStyle/>
          <a:p>
            <a:pPr algn="ctr"/>
            <a:r>
              <a:rPr lang="en-US" sz="2800" dirty="0"/>
              <a:t>Convolution:</a:t>
            </a:r>
          </a:p>
        </p:txBody>
      </p:sp>
      <p:sp>
        <p:nvSpPr>
          <p:cNvPr id="14" name="TextBox 13">
            <a:extLst>
              <a:ext uri="{FF2B5EF4-FFF2-40B4-BE49-F238E27FC236}">
                <a16:creationId xmlns:a16="http://schemas.microsoft.com/office/drawing/2014/main" id="{AF7F9F33-52C8-48A3-B118-C365530A86A2}"/>
              </a:ext>
            </a:extLst>
          </p:cNvPr>
          <p:cNvSpPr txBox="1"/>
          <p:nvPr/>
        </p:nvSpPr>
        <p:spPr>
          <a:xfrm>
            <a:off x="8335306" y="474481"/>
            <a:ext cx="3512663" cy="523220"/>
          </a:xfrm>
          <a:prstGeom prst="rect">
            <a:avLst/>
          </a:prstGeom>
          <a:noFill/>
        </p:spPr>
        <p:txBody>
          <a:bodyPr wrap="square" rtlCol="0">
            <a:spAutoFit/>
          </a:bodyPr>
          <a:lstStyle/>
          <a:p>
            <a:pPr algn="ctr"/>
            <a:r>
              <a:rPr lang="en-US" sz="2800" dirty="0"/>
              <a:t>Pooling:</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27A1BB-2F6F-40E6-9ABB-04CB6747A8C5}"/>
                  </a:ext>
                </a:extLst>
              </p:cNvPr>
              <p:cNvSpPr txBox="1"/>
              <p:nvPr/>
            </p:nvSpPr>
            <p:spPr>
              <a:xfrm>
                <a:off x="518278" y="1572994"/>
                <a:ext cx="3855562" cy="8204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 </m:t>
                      </m:r>
                      <m:r>
                        <a:rPr lang="en-US" sz="1400" b="0" i="1" smtClean="0">
                          <a:latin typeface="Cambria Math" panose="02040503050406030204" pitchFamily="18" charset="0"/>
                        </a:rPr>
                        <m:t>𝑜𝑢𝑡</m:t>
                      </m:r>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1" smtClean="0">
                              <a:latin typeface="Cambria Math" panose="02040503050406030204" pitchFamily="18" charset="0"/>
                            </a:rPr>
                            <m:t>𝑗</m:t>
                          </m:r>
                        </m:e>
                      </m:d>
                    </m:oMath>
                  </m:oMathPara>
                </a14:m>
                <a:endParaRPr lang="en-US" sz="1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sz="1400" i="1" smtClean="0">
                          <a:latin typeface="Cambria Math" panose="02040503050406030204" pitchFamily="18" charset="0"/>
                        </a:rPr>
                        <m:t>=</m:t>
                      </m:r>
                      <m:nary>
                        <m:naryPr>
                          <m:chr m:val="∑"/>
                          <m:ctrlPr>
                            <a:rPr lang="pt-BR" sz="1400" i="1" smtClean="0">
                              <a:latin typeface="Cambria Math" panose="02040503050406030204" pitchFamily="18" charset="0"/>
                            </a:rPr>
                          </m:ctrlPr>
                        </m:naryPr>
                        <m:sub>
                          <m:r>
                            <a:rPr lang="en-US" sz="1400" b="0" i="1" smtClean="0">
                              <a:latin typeface="Cambria Math" panose="02040503050406030204" pitchFamily="18" charset="0"/>
                            </a:rPr>
                            <m:t>𝑚</m:t>
                          </m:r>
                          <m:r>
                            <a:rPr lang="pt-BR" sz="1400" i="1">
                              <a:latin typeface="Cambria Math" panose="02040503050406030204" pitchFamily="18" charset="0"/>
                            </a:rPr>
                            <m:t>=</m:t>
                          </m:r>
                          <m:r>
                            <m:rPr>
                              <m:nor/>
                            </m:rPr>
                            <a:rPr lang="en-US" sz="1400" b="0" i="0" smtClean="0">
                              <a:latin typeface="Cambria Math" panose="02040503050406030204" pitchFamily="18" charset="0"/>
                            </a:rPr>
                            <m:t>−</m:t>
                          </m:r>
                          <m:r>
                            <m:rPr>
                              <m:nor/>
                            </m:rPr>
                            <a:rPr lang="en-US" sz="1400"/>
                            <m:t>∞</m:t>
                          </m:r>
                        </m:sub>
                        <m:sup>
                          <m:r>
                            <m:rPr>
                              <m:nor/>
                            </m:rPr>
                            <a:rPr lang="en-US" sz="1400"/>
                            <m:t>∞</m:t>
                          </m:r>
                        </m:sup>
                        <m:e>
                          <m:nary>
                            <m:naryPr>
                              <m:chr m:val="∑"/>
                              <m:ctrlPr>
                                <a:rPr lang="pt-BR" sz="1400" i="1">
                                  <a:latin typeface="Cambria Math" panose="02040503050406030204" pitchFamily="18" charset="0"/>
                                </a:rPr>
                              </m:ctrlPr>
                            </m:naryPr>
                            <m:sub>
                              <m:r>
                                <a:rPr lang="en-US" sz="1400" i="1">
                                  <a:latin typeface="Cambria Math" panose="02040503050406030204" pitchFamily="18" charset="0"/>
                                </a:rPr>
                                <m:t>𝑛</m:t>
                              </m:r>
                              <m:r>
                                <a:rPr lang="pt-BR" sz="1400" i="1">
                                  <a:latin typeface="Cambria Math" panose="02040503050406030204" pitchFamily="18" charset="0"/>
                                </a:rPr>
                                <m:t>=</m:t>
                              </m:r>
                              <m:r>
                                <a:rPr lang="en-US" sz="1400" b="0" i="1" smtClean="0">
                                  <a:latin typeface="Cambria Math" panose="02040503050406030204" pitchFamily="18" charset="0"/>
                                </a:rPr>
                                <m:t>−</m:t>
                              </m:r>
                              <m:r>
                                <m:rPr>
                                  <m:nor/>
                                </m:rPr>
                                <a:rPr lang="en-US" sz="1400"/>
                                <m:t>∞</m:t>
                              </m:r>
                            </m:sub>
                            <m:sup>
                              <m:r>
                                <m:rPr>
                                  <m:nor/>
                                </m:rPr>
                                <a:rPr lang="en-US" sz="1400"/>
                                <m:t>∞</m:t>
                              </m:r>
                            </m:sup>
                            <m:e>
                              <m:r>
                                <a:rPr lang="en-US" sz="1400" i="1">
                                  <a:latin typeface="Cambria Math" panose="02040503050406030204" pitchFamily="18" charset="0"/>
                                </a:rPr>
                                <m:t>𝑘𝑒𝑟𝑛𝑒𝑙</m:t>
                              </m:r>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𝑚</m:t>
                                  </m:r>
                                  <m:r>
                                    <a:rPr lang="en-US" sz="1400" i="1">
                                      <a:latin typeface="Cambria Math" panose="02040503050406030204" pitchFamily="18" charset="0"/>
                                    </a:rPr>
                                    <m:t>,</m:t>
                                  </m:r>
                                  <m:r>
                                    <a:rPr lang="en-US" sz="1400" i="1">
                                      <a:latin typeface="Cambria Math" panose="02040503050406030204" pitchFamily="18" charset="0"/>
                                    </a:rPr>
                                    <m:t>𝑛</m:t>
                                  </m:r>
                                </m:e>
                              </m:d>
                              <m:r>
                                <a:rPr lang="en-US" sz="1400" i="1">
                                  <a:latin typeface="Cambria Math" panose="02040503050406030204" pitchFamily="18" charset="0"/>
                                </a:rPr>
                                <m:t>∗</m:t>
                              </m:r>
                              <m:r>
                                <a:rPr lang="en-US" sz="1400" i="1">
                                  <a:latin typeface="Cambria Math" panose="02040503050406030204" pitchFamily="18" charset="0"/>
                                </a:rPr>
                                <m:t>𝑖𝑚𝑎𝑔𝑒</m:t>
                              </m:r>
                              <m:r>
                                <a:rPr lang="en-US" sz="1400" i="1">
                                  <a:latin typeface="Cambria Math" panose="02040503050406030204" pitchFamily="18" charset="0"/>
                                </a:rPr>
                                <m:t>[</m:t>
                              </m:r>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𝑚</m:t>
                              </m:r>
                              <m:r>
                                <a:rPr lang="en-US" sz="1400" i="1">
                                  <a:latin typeface="Cambria Math" panose="02040503050406030204" pitchFamily="18" charset="0"/>
                                </a:rPr>
                                <m:t>,</m:t>
                              </m:r>
                              <m:r>
                                <a:rPr lang="en-US" sz="1400" i="1">
                                  <a:latin typeface="Cambria Math" panose="02040503050406030204" pitchFamily="18" charset="0"/>
                                </a:rPr>
                                <m:t>𝑗</m:t>
                              </m:r>
                              <m:r>
                                <a:rPr lang="en-US" sz="1400" i="1">
                                  <a:latin typeface="Cambria Math" panose="02040503050406030204" pitchFamily="18" charset="0"/>
                                </a:rPr>
                                <m:t>−</m:t>
                              </m:r>
                              <m:r>
                                <a:rPr lang="en-US" sz="1400" i="1">
                                  <a:latin typeface="Cambria Math" panose="02040503050406030204" pitchFamily="18" charset="0"/>
                                </a:rPr>
                                <m:t>𝑛</m:t>
                              </m:r>
                              <m:r>
                                <a:rPr lang="en-US" sz="1400" i="1">
                                  <a:latin typeface="Cambria Math" panose="02040503050406030204" pitchFamily="18" charset="0"/>
                                </a:rPr>
                                <m:t>]</m:t>
                              </m:r>
                            </m:e>
                          </m:nary>
                        </m:e>
                      </m:nary>
                    </m:oMath>
                  </m:oMathPara>
                </a14:m>
                <a:endParaRPr lang="en-US" sz="1400" dirty="0"/>
              </a:p>
            </p:txBody>
          </p:sp>
        </mc:Choice>
        <mc:Fallback xmlns="">
          <p:sp>
            <p:nvSpPr>
              <p:cNvPr id="13" name="TextBox 12">
                <a:extLst>
                  <a:ext uri="{FF2B5EF4-FFF2-40B4-BE49-F238E27FC236}">
                    <a16:creationId xmlns:a16="http://schemas.microsoft.com/office/drawing/2014/main" id="{AE27A1BB-2F6F-40E6-9ABB-04CB6747A8C5}"/>
                  </a:ext>
                </a:extLst>
              </p:cNvPr>
              <p:cNvSpPr txBox="1">
                <a:spLocks noRot="1" noChangeAspect="1" noMove="1" noResize="1" noEditPoints="1" noAdjustHandles="1" noChangeArrowheads="1" noChangeShapeType="1" noTextEdit="1"/>
              </p:cNvSpPr>
              <p:nvPr/>
            </p:nvSpPr>
            <p:spPr>
              <a:xfrm>
                <a:off x="518278" y="1572994"/>
                <a:ext cx="3855562" cy="820481"/>
              </a:xfrm>
              <a:prstGeom prst="rect">
                <a:avLst/>
              </a:prstGeom>
              <a:blipFill>
                <a:blip r:embed="rId9"/>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8A2C90B9-0887-4C57-B270-D7309EAE794D}"/>
              </a:ext>
            </a:extLst>
          </p:cNvPr>
          <p:cNvSpPr txBox="1"/>
          <p:nvPr/>
        </p:nvSpPr>
        <p:spPr>
          <a:xfrm>
            <a:off x="4857750" y="463484"/>
            <a:ext cx="2994581" cy="954107"/>
          </a:xfrm>
          <a:prstGeom prst="rect">
            <a:avLst/>
          </a:prstGeom>
          <a:noFill/>
        </p:spPr>
        <p:txBody>
          <a:bodyPr wrap="square" rtlCol="0">
            <a:spAutoFit/>
          </a:bodyPr>
          <a:lstStyle/>
          <a:p>
            <a:pPr algn="ctr"/>
            <a:r>
              <a:rPr lang="en-US" sz="2800" dirty="0"/>
              <a:t>Rectified Linear Units:</a:t>
            </a:r>
          </a:p>
        </p:txBody>
      </p:sp>
      <p:pic>
        <p:nvPicPr>
          <p:cNvPr id="17" name="Picture 16">
            <a:extLst>
              <a:ext uri="{FF2B5EF4-FFF2-40B4-BE49-F238E27FC236}">
                <a16:creationId xmlns:a16="http://schemas.microsoft.com/office/drawing/2014/main" id="{3C2DFEAC-6AB2-4837-85F3-9822DFE534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70036" y="3240908"/>
            <a:ext cx="3400425" cy="2647950"/>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BCB8EF-CC71-4F5E-A759-6CC3EC80BD7F}"/>
                  </a:ext>
                </a:extLst>
              </p:cNvPr>
              <p:cNvSpPr txBox="1"/>
              <p:nvPr/>
            </p:nvSpPr>
            <p:spPr>
              <a:xfrm>
                <a:off x="5338736" y="1844734"/>
                <a:ext cx="20326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𝑂𝑢𝑡𝑝𝑢𝑡</m:t>
                      </m:r>
                      <m:r>
                        <a:rPr lang="en-US"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⁡(0,</m:t>
                      </m:r>
                      <m:r>
                        <a:rPr lang="en-US" b="0" i="1" smtClean="0">
                          <a:latin typeface="Cambria Math" panose="02040503050406030204" pitchFamily="18" charset="0"/>
                        </a:rPr>
                        <m:t>𝑧</m:t>
                      </m:r>
                      <m:r>
                        <a:rPr lang="en-US" b="0" i="1" smtClean="0">
                          <a:latin typeface="Cambria Math" panose="02040503050406030204" pitchFamily="18" charset="0"/>
                        </a:rPr>
                        <m:t>)</m:t>
                      </m:r>
                    </m:oMath>
                  </m:oMathPara>
                </a14:m>
                <a:endParaRPr lang="en-US" dirty="0"/>
              </a:p>
            </p:txBody>
          </p:sp>
        </mc:Choice>
        <mc:Fallback xmlns="">
          <p:sp>
            <p:nvSpPr>
              <p:cNvPr id="18" name="TextBox 17">
                <a:extLst>
                  <a:ext uri="{FF2B5EF4-FFF2-40B4-BE49-F238E27FC236}">
                    <a16:creationId xmlns:a16="http://schemas.microsoft.com/office/drawing/2014/main" id="{0DBCB8EF-CC71-4F5E-A759-6CC3EC80BD7F}"/>
                  </a:ext>
                </a:extLst>
              </p:cNvPr>
              <p:cNvSpPr txBox="1">
                <a:spLocks noRot="1" noChangeAspect="1" noMove="1" noResize="1" noEditPoints="1" noAdjustHandles="1" noChangeArrowheads="1" noChangeShapeType="1" noTextEdit="1"/>
              </p:cNvSpPr>
              <p:nvPr/>
            </p:nvSpPr>
            <p:spPr>
              <a:xfrm>
                <a:off x="5338736" y="1844734"/>
                <a:ext cx="2032608" cy="276999"/>
              </a:xfrm>
              <a:prstGeom prst="rect">
                <a:avLst/>
              </a:prstGeom>
              <a:blipFill>
                <a:blip r:embed="rId11"/>
                <a:stretch>
                  <a:fillRect l="-3604" t="-4444" r="-3904" b="-35556"/>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2CAC421C-758C-4C2E-B5E9-9157AFE149A7}"/>
              </a:ext>
            </a:extLst>
          </p:cNvPr>
          <p:cNvSpPr/>
          <p:nvPr/>
        </p:nvSpPr>
        <p:spPr>
          <a:xfrm>
            <a:off x="438150" y="238125"/>
            <a:ext cx="4029075" cy="6324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6E58771-726D-4AC1-8A0F-465FEC1B72C5}"/>
              </a:ext>
            </a:extLst>
          </p:cNvPr>
          <p:cNvSpPr/>
          <p:nvPr/>
        </p:nvSpPr>
        <p:spPr>
          <a:xfrm>
            <a:off x="8279189" y="238125"/>
            <a:ext cx="3588961" cy="6324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DB1484D-C461-40F3-8F43-EE917C8A04ED}"/>
              </a:ext>
            </a:extLst>
          </p:cNvPr>
          <p:cNvSpPr/>
          <p:nvPr/>
        </p:nvSpPr>
        <p:spPr>
          <a:xfrm>
            <a:off x="4585355" y="238125"/>
            <a:ext cx="3588961" cy="6324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C62EDB0-1B97-481D-AD7B-09CDACA68902}"/>
                  </a:ext>
                </a:extLst>
              </p:cNvPr>
              <p:cNvSpPr txBox="1"/>
              <p:nvPr/>
            </p:nvSpPr>
            <p:spPr>
              <a:xfrm>
                <a:off x="9091028" y="1442957"/>
                <a:ext cx="1965282" cy="803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𝑝𝑜𝑜𝑙</m:t>
                      </m:r>
                      <m:r>
                        <a:rPr lang="pt-BR" i="1" smtClean="0">
                          <a:latin typeface="Cambria Math" panose="02040503050406030204" pitchFamily="18" charset="0"/>
                        </a:rPr>
                        <m:t>=</m:t>
                      </m:r>
                      <m:nary>
                        <m:naryPr>
                          <m:chr m:val="∑"/>
                          <m:ctrlPr>
                            <a:rPr lang="pt-BR" i="1" smtClean="0">
                              <a:latin typeface="Cambria Math" panose="02040503050406030204" pitchFamily="18" charset="0"/>
                            </a:rPr>
                          </m:ctrlPr>
                        </m:naryPr>
                        <m:sub>
                          <m:r>
                            <m:rPr>
                              <m:brk m:alnAt="23"/>
                            </m:rPr>
                            <a:rPr lang="en-US" b="0" i="1" smtClean="0">
                              <a:latin typeface="Cambria Math" panose="02040503050406030204" pitchFamily="18" charset="0"/>
                            </a:rPr>
                            <m:t>𝑆</m:t>
                          </m:r>
                        </m:sub>
                        <m:sup/>
                        <m:e>
                          <m:r>
                            <m:rPr>
                              <m:sty m:val="p"/>
                            </m:rPr>
                            <a:rPr lang="en-US" b="0" i="0" smtClean="0">
                              <a:latin typeface="Cambria Math" panose="02040503050406030204" pitchFamily="18" charset="0"/>
                            </a:rPr>
                            <m:t>max</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dirty="0"/>
              </a:p>
            </p:txBody>
          </p:sp>
        </mc:Choice>
        <mc:Fallback xmlns="">
          <p:sp>
            <p:nvSpPr>
              <p:cNvPr id="2" name="TextBox 1">
                <a:extLst>
                  <a:ext uri="{FF2B5EF4-FFF2-40B4-BE49-F238E27FC236}">
                    <a16:creationId xmlns:a16="http://schemas.microsoft.com/office/drawing/2014/main" id="{3C62EDB0-1B97-481D-AD7B-09CDACA68902}"/>
                  </a:ext>
                </a:extLst>
              </p:cNvPr>
              <p:cNvSpPr txBox="1">
                <a:spLocks noRot="1" noChangeAspect="1" noMove="1" noResize="1" noEditPoints="1" noAdjustHandles="1" noChangeArrowheads="1" noChangeShapeType="1" noTextEdit="1"/>
              </p:cNvSpPr>
              <p:nvPr/>
            </p:nvSpPr>
            <p:spPr>
              <a:xfrm>
                <a:off x="9091028" y="1442957"/>
                <a:ext cx="1965282" cy="803553"/>
              </a:xfrm>
              <a:prstGeom prst="rect">
                <a:avLst/>
              </a:prstGeom>
              <a:blipFill>
                <a:blip r:embed="rId12"/>
                <a:stretch>
                  <a:fillRect/>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7A85CF5-924D-4DDE-B88C-20D7A70E795D}"/>
              </a:ext>
            </a:extLst>
          </p:cNvPr>
          <p:cNvSpPr>
            <a:spLocks noGrp="1"/>
          </p:cNvSpPr>
          <p:nvPr>
            <p:ph type="sldNum" sz="quarter" idx="12"/>
          </p:nvPr>
        </p:nvSpPr>
        <p:spPr/>
        <p:txBody>
          <a:bodyPr/>
          <a:lstStyle/>
          <a:p>
            <a:fld id="{DFCFEAD3-77B4-49A4-A204-BECD560184B5}" type="slidenum">
              <a:rPr lang="en-US" smtClean="0"/>
              <a:t>20</a:t>
            </a:fld>
            <a:endParaRPr lang="en-US"/>
          </a:p>
        </p:txBody>
      </p:sp>
    </p:spTree>
    <p:extLst>
      <p:ext uri="{BB962C8B-B14F-4D97-AF65-F5344CB8AC3E}">
        <p14:creationId xmlns:p14="http://schemas.microsoft.com/office/powerpoint/2010/main" val="279787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46E8D-75BD-491B-A33A-591031D35579}"/>
              </a:ext>
            </a:extLst>
          </p:cNvPr>
          <p:cNvSpPr>
            <a:spLocks noGrp="1"/>
          </p:cNvSpPr>
          <p:nvPr>
            <p:ph type="title"/>
          </p:nvPr>
        </p:nvSpPr>
        <p:spPr/>
        <p:txBody>
          <a:bodyPr/>
          <a:lstStyle/>
          <a:p>
            <a:r>
              <a:rPr lang="en-US" dirty="0"/>
              <a:t>Implementation (Simple CNN)</a:t>
            </a:r>
          </a:p>
        </p:txBody>
      </p:sp>
      <p:sp>
        <p:nvSpPr>
          <p:cNvPr id="3" name="Content Placeholder 2">
            <a:extLst>
              <a:ext uri="{FF2B5EF4-FFF2-40B4-BE49-F238E27FC236}">
                <a16:creationId xmlns:a16="http://schemas.microsoft.com/office/drawing/2014/main" id="{3D01AF5C-683C-497F-9D9D-89F2D064DACC}"/>
              </a:ext>
            </a:extLst>
          </p:cNvPr>
          <p:cNvSpPr>
            <a:spLocks noGrp="1"/>
          </p:cNvSpPr>
          <p:nvPr>
            <p:ph idx="1"/>
          </p:nvPr>
        </p:nvSpPr>
        <p:spPr/>
        <p:txBody>
          <a:bodyPr>
            <a:normAutofit/>
          </a:bodyPr>
          <a:lstStyle/>
          <a:p>
            <a:pPr marL="0" indent="0">
              <a:buNone/>
            </a:pPr>
            <a:r>
              <a:rPr lang="en-US" sz="1800" b="1" dirty="0"/>
              <a:t>Dataset</a:t>
            </a:r>
            <a:r>
              <a:rPr lang="en-US" sz="1800" dirty="0"/>
              <a:t> : Google’s cartoon dataset (10k images)</a:t>
            </a:r>
          </a:p>
          <a:p>
            <a:pPr marL="0" indent="0">
              <a:buNone/>
            </a:pPr>
            <a:r>
              <a:rPr lang="en-US" sz="1800" b="1" dirty="0"/>
              <a:t>Libraries used</a:t>
            </a:r>
            <a:r>
              <a:rPr lang="en-US" sz="1800" dirty="0"/>
              <a:t>: </a:t>
            </a:r>
            <a:r>
              <a:rPr lang="en-US" sz="1800" dirty="0" err="1"/>
              <a:t>numpy</a:t>
            </a:r>
            <a:r>
              <a:rPr lang="en-US" sz="1800" dirty="0"/>
              <a:t>, pandas, </a:t>
            </a:r>
            <a:r>
              <a:rPr lang="en-US" sz="1800" dirty="0" err="1"/>
              <a:t>opencv</a:t>
            </a:r>
            <a:r>
              <a:rPr lang="en-US" sz="1800" dirty="0"/>
              <a:t>, glob, matplotlib, </a:t>
            </a:r>
            <a:r>
              <a:rPr lang="en-US" sz="1800" dirty="0" err="1"/>
              <a:t>sklearn</a:t>
            </a:r>
            <a:endParaRPr lang="en-US" sz="1800" dirty="0"/>
          </a:p>
          <a:p>
            <a:pPr marL="0" indent="0">
              <a:buNone/>
            </a:pPr>
            <a:r>
              <a:rPr lang="en-US" sz="1800" b="1" dirty="0"/>
              <a:t>Optimizer</a:t>
            </a:r>
            <a:r>
              <a:rPr lang="en-US" sz="1800" dirty="0"/>
              <a:t> : </a:t>
            </a:r>
            <a:r>
              <a:rPr lang="en-US" sz="1800" dirty="0" err="1"/>
              <a:t>RMSProp</a:t>
            </a:r>
            <a:endParaRPr lang="en-US" sz="1800" dirty="0"/>
          </a:p>
          <a:p>
            <a:pPr marL="0" indent="0">
              <a:buNone/>
            </a:pPr>
            <a:r>
              <a:rPr lang="en-US" sz="1800" dirty="0"/>
              <a:t>Learning Rate Reduction</a:t>
            </a:r>
          </a:p>
          <a:p>
            <a:pPr marL="0" indent="0">
              <a:buNone/>
            </a:pPr>
            <a:endParaRPr lang="en-US" sz="1800" dirty="0"/>
          </a:p>
        </p:txBody>
      </p:sp>
      <p:sp>
        <p:nvSpPr>
          <p:cNvPr id="4" name="Rectangle 3">
            <a:extLst>
              <a:ext uri="{FF2B5EF4-FFF2-40B4-BE49-F238E27FC236}">
                <a16:creationId xmlns:a16="http://schemas.microsoft.com/office/drawing/2014/main" id="{C0B3374C-B764-4231-B000-CDF2F5356A86}"/>
              </a:ext>
            </a:extLst>
          </p:cNvPr>
          <p:cNvSpPr/>
          <p:nvPr/>
        </p:nvSpPr>
        <p:spPr>
          <a:xfrm>
            <a:off x="1781666" y="4461311"/>
            <a:ext cx="1489435" cy="1027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Convolution</a:t>
            </a:r>
          </a:p>
        </p:txBody>
      </p:sp>
      <p:sp>
        <p:nvSpPr>
          <p:cNvPr id="5" name="Rectangle 4">
            <a:extLst>
              <a:ext uri="{FF2B5EF4-FFF2-40B4-BE49-F238E27FC236}">
                <a16:creationId xmlns:a16="http://schemas.microsoft.com/office/drawing/2014/main" id="{B0B9D701-24FB-401E-9A0F-7751C79CB227}"/>
              </a:ext>
            </a:extLst>
          </p:cNvPr>
          <p:cNvSpPr/>
          <p:nvPr/>
        </p:nvSpPr>
        <p:spPr>
          <a:xfrm>
            <a:off x="3658386" y="4461310"/>
            <a:ext cx="1489435" cy="1027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 Pooling</a:t>
            </a:r>
          </a:p>
        </p:txBody>
      </p:sp>
      <p:sp>
        <p:nvSpPr>
          <p:cNvPr id="9" name="Rectangle 8">
            <a:extLst>
              <a:ext uri="{FF2B5EF4-FFF2-40B4-BE49-F238E27FC236}">
                <a16:creationId xmlns:a16="http://schemas.microsoft.com/office/drawing/2014/main" id="{F3362199-F72B-4412-8B02-12F8401C9BA9}"/>
              </a:ext>
            </a:extLst>
          </p:cNvPr>
          <p:cNvSpPr/>
          <p:nvPr/>
        </p:nvSpPr>
        <p:spPr>
          <a:xfrm>
            <a:off x="5458119" y="4461310"/>
            <a:ext cx="1046375" cy="10275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Dropout</a:t>
            </a:r>
          </a:p>
        </p:txBody>
      </p:sp>
      <p:sp>
        <p:nvSpPr>
          <p:cNvPr id="10" name="Rectangle 9">
            <a:extLst>
              <a:ext uri="{FF2B5EF4-FFF2-40B4-BE49-F238E27FC236}">
                <a16:creationId xmlns:a16="http://schemas.microsoft.com/office/drawing/2014/main" id="{7E97609F-0C8A-4B9F-91A0-D02E74F44A66}"/>
              </a:ext>
            </a:extLst>
          </p:cNvPr>
          <p:cNvSpPr/>
          <p:nvPr/>
        </p:nvSpPr>
        <p:spPr>
          <a:xfrm>
            <a:off x="6794369" y="3466782"/>
            <a:ext cx="847626" cy="3016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Flatten</a:t>
            </a:r>
          </a:p>
        </p:txBody>
      </p:sp>
      <p:sp>
        <p:nvSpPr>
          <p:cNvPr id="11" name="Rectangle 10">
            <a:extLst>
              <a:ext uri="{FF2B5EF4-FFF2-40B4-BE49-F238E27FC236}">
                <a16:creationId xmlns:a16="http://schemas.microsoft.com/office/drawing/2014/main" id="{693D4448-67D5-47E0-AB1E-76C4F67BEE64}"/>
              </a:ext>
            </a:extLst>
          </p:cNvPr>
          <p:cNvSpPr/>
          <p:nvPr/>
        </p:nvSpPr>
        <p:spPr>
          <a:xfrm>
            <a:off x="8154185" y="3466782"/>
            <a:ext cx="1951349" cy="3016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Fully Connected</a:t>
            </a:r>
          </a:p>
        </p:txBody>
      </p:sp>
      <p:cxnSp>
        <p:nvCxnSpPr>
          <p:cNvPr id="13" name="Straight Arrow Connector 12">
            <a:extLst>
              <a:ext uri="{FF2B5EF4-FFF2-40B4-BE49-F238E27FC236}">
                <a16:creationId xmlns:a16="http://schemas.microsoft.com/office/drawing/2014/main" id="{1620B1B6-C8C6-46DF-8C6F-19A47DA2F5F7}"/>
              </a:ext>
            </a:extLst>
          </p:cNvPr>
          <p:cNvCxnSpPr>
            <a:cxnSpLocks/>
            <a:endCxn id="4" idx="1"/>
          </p:cNvCxnSpPr>
          <p:nvPr/>
        </p:nvCxnSpPr>
        <p:spPr>
          <a:xfrm>
            <a:off x="1256121" y="4975070"/>
            <a:ext cx="525545"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68F9725-CD99-4355-A099-7E5783687496}"/>
              </a:ext>
            </a:extLst>
          </p:cNvPr>
          <p:cNvCxnSpPr>
            <a:stCxn id="4" idx="3"/>
            <a:endCxn id="5" idx="1"/>
          </p:cNvCxnSpPr>
          <p:nvPr/>
        </p:nvCxnSpPr>
        <p:spPr>
          <a:xfrm flipV="1">
            <a:off x="3271101" y="4975071"/>
            <a:ext cx="3872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86436E-E18E-447F-B7E0-642D430DED41}"/>
              </a:ext>
            </a:extLst>
          </p:cNvPr>
          <p:cNvCxnSpPr>
            <a:stCxn id="5" idx="3"/>
            <a:endCxn id="9" idx="1"/>
          </p:cNvCxnSpPr>
          <p:nvPr/>
        </p:nvCxnSpPr>
        <p:spPr>
          <a:xfrm>
            <a:off x="5147821" y="4975071"/>
            <a:ext cx="3102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666C15E-6EA2-4FB6-9C03-B0D35EE97407}"/>
              </a:ext>
            </a:extLst>
          </p:cNvPr>
          <p:cNvCxnSpPr>
            <a:stCxn id="9" idx="3"/>
            <a:endCxn id="10" idx="1"/>
          </p:cNvCxnSpPr>
          <p:nvPr/>
        </p:nvCxnSpPr>
        <p:spPr>
          <a:xfrm flipV="1">
            <a:off x="6504494" y="4975070"/>
            <a:ext cx="28987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4AB6CD2-B617-4D1C-900D-D2B1894B2E5E}"/>
              </a:ext>
            </a:extLst>
          </p:cNvPr>
          <p:cNvCxnSpPr>
            <a:stCxn id="10" idx="3"/>
            <a:endCxn id="11" idx="1"/>
          </p:cNvCxnSpPr>
          <p:nvPr/>
        </p:nvCxnSpPr>
        <p:spPr>
          <a:xfrm>
            <a:off x="7641995" y="4975070"/>
            <a:ext cx="512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98D3C59-830E-4289-B0EF-1646F42B0223}"/>
              </a:ext>
            </a:extLst>
          </p:cNvPr>
          <p:cNvCxnSpPr>
            <a:stCxn id="11" idx="3"/>
          </p:cNvCxnSpPr>
          <p:nvPr/>
        </p:nvCxnSpPr>
        <p:spPr>
          <a:xfrm>
            <a:off x="10105534" y="4975070"/>
            <a:ext cx="744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40DD411-E7BD-4DC3-B366-CE1729893C2C}"/>
              </a:ext>
            </a:extLst>
          </p:cNvPr>
          <p:cNvSpPr txBox="1"/>
          <p:nvPr/>
        </p:nvSpPr>
        <p:spPr>
          <a:xfrm>
            <a:off x="10850251" y="4790404"/>
            <a:ext cx="879444" cy="369332"/>
          </a:xfrm>
          <a:prstGeom prst="rect">
            <a:avLst/>
          </a:prstGeom>
          <a:noFill/>
        </p:spPr>
        <p:txBody>
          <a:bodyPr wrap="square" rtlCol="0">
            <a:spAutoFit/>
          </a:bodyPr>
          <a:lstStyle/>
          <a:p>
            <a:r>
              <a:rPr lang="en-US" dirty="0"/>
              <a:t>Output</a:t>
            </a:r>
          </a:p>
        </p:txBody>
      </p:sp>
      <p:sp>
        <p:nvSpPr>
          <p:cNvPr id="25" name="TextBox 24">
            <a:extLst>
              <a:ext uri="{FF2B5EF4-FFF2-40B4-BE49-F238E27FC236}">
                <a16:creationId xmlns:a16="http://schemas.microsoft.com/office/drawing/2014/main" id="{C31E388D-A057-4760-88F4-D3A9C812B68F}"/>
              </a:ext>
            </a:extLst>
          </p:cNvPr>
          <p:cNvSpPr txBox="1"/>
          <p:nvPr/>
        </p:nvSpPr>
        <p:spPr>
          <a:xfrm>
            <a:off x="588979" y="4783007"/>
            <a:ext cx="1192687" cy="1077218"/>
          </a:xfrm>
          <a:prstGeom prst="rect">
            <a:avLst/>
          </a:prstGeom>
          <a:noFill/>
        </p:spPr>
        <p:txBody>
          <a:bodyPr wrap="square" rtlCol="0">
            <a:spAutoFit/>
          </a:bodyPr>
          <a:lstStyle/>
          <a:p>
            <a:r>
              <a:rPr lang="en-US" sz="1600" dirty="0"/>
              <a:t>Input</a:t>
            </a:r>
          </a:p>
          <a:p>
            <a:r>
              <a:rPr lang="en-US" sz="1600" dirty="0"/>
              <a:t>Train: 90% Test: 10%</a:t>
            </a:r>
          </a:p>
          <a:p>
            <a:endParaRPr lang="en-US" sz="1600" dirty="0"/>
          </a:p>
        </p:txBody>
      </p:sp>
      <p:sp>
        <p:nvSpPr>
          <p:cNvPr id="27" name="TextBox 26">
            <a:extLst>
              <a:ext uri="{FF2B5EF4-FFF2-40B4-BE49-F238E27FC236}">
                <a16:creationId xmlns:a16="http://schemas.microsoft.com/office/drawing/2014/main" id="{2D3263E7-2703-4942-A171-722B037C1197}"/>
              </a:ext>
            </a:extLst>
          </p:cNvPr>
          <p:cNvSpPr txBox="1"/>
          <p:nvPr/>
        </p:nvSpPr>
        <p:spPr>
          <a:xfrm>
            <a:off x="2168165" y="2929554"/>
            <a:ext cx="7334054" cy="461665"/>
          </a:xfrm>
          <a:prstGeom prst="rect">
            <a:avLst/>
          </a:prstGeom>
          <a:noFill/>
        </p:spPr>
        <p:txBody>
          <a:bodyPr wrap="square" rtlCol="0">
            <a:spAutoFit/>
          </a:bodyPr>
          <a:lstStyle/>
          <a:p>
            <a:pPr algn="ctr"/>
            <a:r>
              <a:rPr lang="en-US" sz="2400" b="1" dirty="0"/>
              <a:t>Network Architecture</a:t>
            </a:r>
          </a:p>
        </p:txBody>
      </p:sp>
      <p:sp>
        <p:nvSpPr>
          <p:cNvPr id="6" name="Slide Number Placeholder 5">
            <a:extLst>
              <a:ext uri="{FF2B5EF4-FFF2-40B4-BE49-F238E27FC236}">
                <a16:creationId xmlns:a16="http://schemas.microsoft.com/office/drawing/2014/main" id="{4144A504-7C4D-4A93-9F6C-E66B5738A50B}"/>
              </a:ext>
            </a:extLst>
          </p:cNvPr>
          <p:cNvSpPr>
            <a:spLocks noGrp="1"/>
          </p:cNvSpPr>
          <p:nvPr>
            <p:ph type="sldNum" sz="quarter" idx="12"/>
          </p:nvPr>
        </p:nvSpPr>
        <p:spPr/>
        <p:txBody>
          <a:bodyPr/>
          <a:lstStyle/>
          <a:p>
            <a:fld id="{DFCFEAD3-77B4-49A4-A204-BECD560184B5}" type="slidenum">
              <a:rPr lang="en-US" smtClean="0"/>
              <a:t>21</a:t>
            </a:fld>
            <a:endParaRPr lang="en-US"/>
          </a:p>
        </p:txBody>
      </p:sp>
    </p:spTree>
    <p:extLst>
      <p:ext uri="{BB962C8B-B14F-4D97-AF65-F5344CB8AC3E}">
        <p14:creationId xmlns:p14="http://schemas.microsoft.com/office/powerpoint/2010/main" val="1254671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Oval 42">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7383" y="197110"/>
            <a:ext cx="2020824" cy="202082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22" name="Picture 21">
            <a:extLst>
              <a:ext uri="{FF2B5EF4-FFF2-40B4-BE49-F238E27FC236}">
                <a16:creationId xmlns:a16="http://schemas.microsoft.com/office/drawing/2014/main" id="{1D014072-AF09-4CEF-83C0-E376C1D7422F}"/>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2588" r="12667" b="6"/>
          <a:stretch/>
        </p:blipFill>
        <p:spPr>
          <a:xfrm>
            <a:off x="5761975" y="361702"/>
            <a:ext cx="1691640" cy="1691640"/>
          </a:xfrm>
          <a:custGeom>
            <a:avLst/>
            <a:gdLst>
              <a:gd name="connsiteX0" fmla="*/ 978408 w 1956816"/>
              <a:gd name="connsiteY0" fmla="*/ 0 h 1956816"/>
              <a:gd name="connsiteX1" fmla="*/ 1956816 w 1956816"/>
              <a:gd name="connsiteY1" fmla="*/ 978408 h 1956816"/>
              <a:gd name="connsiteX2" fmla="*/ 978408 w 1956816"/>
              <a:gd name="connsiteY2" fmla="*/ 1956816 h 1956816"/>
              <a:gd name="connsiteX3" fmla="*/ 0 w 1956816"/>
              <a:gd name="connsiteY3" fmla="*/ 978408 h 1956816"/>
              <a:gd name="connsiteX4" fmla="*/ 978408 w 1956816"/>
              <a:gd name="connsiteY4" fmla="*/ 0 h 195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3" name="Content Placeholder 2">
            <a:extLst>
              <a:ext uri="{FF2B5EF4-FFF2-40B4-BE49-F238E27FC236}">
                <a16:creationId xmlns:a16="http://schemas.microsoft.com/office/drawing/2014/main" id="{BCB7DC2C-67B0-4832-99EF-6199A420F66C}"/>
              </a:ext>
            </a:extLst>
          </p:cNvPr>
          <p:cNvSpPr>
            <a:spLocks noGrp="1"/>
          </p:cNvSpPr>
          <p:nvPr>
            <p:ph idx="1"/>
          </p:nvPr>
        </p:nvSpPr>
        <p:spPr>
          <a:xfrm>
            <a:off x="913872" y="1690689"/>
            <a:ext cx="10515600" cy="4735364"/>
          </a:xfrm>
        </p:spPr>
        <p:txBody>
          <a:bodyPr anchor="t">
            <a:normAutofit/>
          </a:bodyPr>
          <a:lstStyle/>
          <a:p>
            <a:r>
              <a:rPr lang="en-US" sz="2400" dirty="0">
                <a:latin typeface="Times New Roman" panose="02020603050405020304" pitchFamily="18" charset="0"/>
                <a:cs typeface="Times New Roman" panose="02020603050405020304" pitchFamily="18" charset="0"/>
              </a:rPr>
              <a:t>Artificially generate Anime faces </a:t>
            </a:r>
          </a:p>
          <a:p>
            <a:pPr marL="0" indent="0">
              <a:buNone/>
            </a:pPr>
            <a:r>
              <a:rPr lang="en-US" sz="2400" dirty="0">
                <a:latin typeface="Times New Roman" panose="02020603050405020304" pitchFamily="18" charset="0"/>
                <a:cs typeface="Times New Roman" panose="02020603050405020304" pitchFamily="18" charset="0"/>
              </a:rPr>
              <a:t>   (Generative Adversarial Networks)</a:t>
            </a:r>
          </a:p>
          <a:p>
            <a:r>
              <a:rPr lang="en-US" sz="2400" b="1" dirty="0">
                <a:latin typeface="Times New Roman" panose="02020603050405020304" pitchFamily="18" charset="0"/>
                <a:cs typeface="Times New Roman" panose="02020603050405020304" pitchFamily="18" charset="0"/>
              </a:rPr>
              <a:t>Dataset:</a:t>
            </a:r>
            <a:r>
              <a:rPr lang="en-US" sz="2400" dirty="0">
                <a:latin typeface="Times New Roman" panose="02020603050405020304" pitchFamily="18" charset="0"/>
                <a:cs typeface="Times New Roman" panose="02020603050405020304" pitchFamily="18" charset="0"/>
              </a:rPr>
              <a:t> Moe </a:t>
            </a:r>
            <a:r>
              <a:rPr lang="en-US" sz="2400" dirty="0" err="1">
                <a:latin typeface="Times New Roman" panose="02020603050405020304" pitchFamily="18" charset="0"/>
                <a:cs typeface="Times New Roman" panose="02020603050405020304" pitchFamily="18" charset="0"/>
              </a:rPr>
              <a:t>Imouto</a:t>
            </a:r>
            <a:r>
              <a:rPr lang="en-US" sz="2400" dirty="0">
                <a:latin typeface="Times New Roman" panose="02020603050405020304" pitchFamily="18" charset="0"/>
                <a:cs typeface="Times New Roman" panose="02020603050405020304" pitchFamily="18" charset="0"/>
              </a:rPr>
              <a:t>  Faces  </a:t>
            </a:r>
          </a:p>
          <a:p>
            <a:pPr marL="0" indent="0">
              <a:buNone/>
            </a:pPr>
            <a:r>
              <a:rPr lang="en-US" sz="2400" dirty="0">
                <a:latin typeface="Times New Roman" panose="02020603050405020304" pitchFamily="18" charset="0"/>
                <a:cs typeface="Times New Roman" panose="02020603050405020304" pitchFamily="18" charset="0"/>
              </a:rPr>
              <a:t>	    - 14387 anime faces </a:t>
            </a:r>
          </a:p>
        </p:txBody>
      </p:sp>
      <p:sp>
        <p:nvSpPr>
          <p:cNvPr id="45" name="Freeform: Shape 44">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47" name="Oval 46">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196" y="2550745"/>
            <a:ext cx="3072384" cy="307238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337129A-0132-444E-BBDA-8E4CB775CA3E}"/>
              </a:ext>
            </a:extLst>
          </p:cNvPr>
          <p:cNvPicPr>
            <a:picLocks noChangeAspect="1"/>
          </p:cNvPicPr>
          <p:nvPr/>
        </p:nvPicPr>
        <p:blipFill rotWithShape="1">
          <a:blip r:embed="rId5" cstate="hq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1774" r="31976"/>
          <a:stretch/>
        </p:blipFill>
        <p:spPr>
          <a:xfrm>
            <a:off x="5933788" y="2715337"/>
            <a:ext cx="2743200" cy="2743200"/>
          </a:xfrm>
          <a:custGeom>
            <a:avLst/>
            <a:gdLst>
              <a:gd name="connsiteX0" fmla="*/ 1417320 w 2834640"/>
              <a:gd name="connsiteY0" fmla="*/ 0 h 2834640"/>
              <a:gd name="connsiteX1" fmla="*/ 2834640 w 2834640"/>
              <a:gd name="connsiteY1" fmla="*/ 1417320 h 2834640"/>
              <a:gd name="connsiteX2" fmla="*/ 1417320 w 2834640"/>
              <a:gd name="connsiteY2" fmla="*/ 2834640 h 2834640"/>
              <a:gd name="connsiteX3" fmla="*/ 0 w 2834640"/>
              <a:gd name="connsiteY3" fmla="*/ 1417320 h 2834640"/>
              <a:gd name="connsiteX4" fmla="*/ 1417320 w 2834640"/>
              <a:gd name="connsiteY4" fmla="*/ 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10" name="Picture 9">
            <a:extLst>
              <a:ext uri="{FF2B5EF4-FFF2-40B4-BE49-F238E27FC236}">
                <a16:creationId xmlns:a16="http://schemas.microsoft.com/office/drawing/2014/main" id="{3969F153-7E3C-4F39-9687-E093ED7652AB}"/>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292" r="8272" b="4"/>
          <a:stretch/>
        </p:blipFill>
        <p:spPr>
          <a:xfrm>
            <a:off x="8278624" y="2"/>
            <a:ext cx="3913376" cy="3281569"/>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49" name="Freeform: Shape 48">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0930"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51" name="Freeform: Shape 50">
            <a:extLst>
              <a:ext uri="{FF2B5EF4-FFF2-40B4-BE49-F238E27FC236}">
                <a16:creationId xmlns:a16="http://schemas.microsoft.com/office/drawing/2014/main" id="{0640CCAE-325C-4DD0-BB26-38BF690F3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0935"/>
            <a:ext cx="1732108" cy="2175118"/>
          </a:xfrm>
          <a:custGeom>
            <a:avLst/>
            <a:gdLst>
              <a:gd name="connsiteX0" fmla="*/ 644549 w 1732108"/>
              <a:gd name="connsiteY0" fmla="*/ 0 h 2175118"/>
              <a:gd name="connsiteX1" fmla="*/ 1732108 w 1732108"/>
              <a:gd name="connsiteY1" fmla="*/ 1087559 h 2175118"/>
              <a:gd name="connsiteX2" fmla="*/ 644549 w 1732108"/>
              <a:gd name="connsiteY2" fmla="*/ 2175118 h 2175118"/>
              <a:gd name="connsiteX3" fmla="*/ 36485 w 1732108"/>
              <a:gd name="connsiteY3" fmla="*/ 1989380 h 2175118"/>
              <a:gd name="connsiteX4" fmla="*/ 0 w 1732108"/>
              <a:gd name="connsiteY4" fmla="*/ 1959278 h 2175118"/>
              <a:gd name="connsiteX5" fmla="*/ 0 w 1732108"/>
              <a:gd name="connsiteY5" fmla="*/ 215841 h 2175118"/>
              <a:gd name="connsiteX6" fmla="*/ 36485 w 1732108"/>
              <a:gd name="connsiteY6" fmla="*/ 185738 h 2175118"/>
              <a:gd name="connsiteX7" fmla="*/ 644549 w 1732108"/>
              <a:gd name="connsiteY7" fmla="*/ 0 h 217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2108" h="2175118">
                <a:moveTo>
                  <a:pt x="644549" y="0"/>
                </a:moveTo>
                <a:cubicBezTo>
                  <a:pt x="1245191" y="0"/>
                  <a:pt x="1732108" y="486917"/>
                  <a:pt x="1732108" y="1087559"/>
                </a:cubicBezTo>
                <a:cubicBezTo>
                  <a:pt x="1732108" y="1688201"/>
                  <a:pt x="1245191" y="2175118"/>
                  <a:pt x="644549" y="2175118"/>
                </a:cubicBezTo>
                <a:cubicBezTo>
                  <a:pt x="419308" y="2175118"/>
                  <a:pt x="210060" y="2106646"/>
                  <a:pt x="36485" y="1989380"/>
                </a:cubicBezTo>
                <a:lnTo>
                  <a:pt x="0" y="1959278"/>
                </a:lnTo>
                <a:lnTo>
                  <a:pt x="0" y="215841"/>
                </a:lnTo>
                <a:lnTo>
                  <a:pt x="36485" y="185738"/>
                </a:lnTo>
                <a:cubicBezTo>
                  <a:pt x="210060" y="68473"/>
                  <a:pt x="419308" y="0"/>
                  <a:pt x="644549"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46705C76-2054-440C-9441-6EFAF48639FF}"/>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17528" r="19018" b="7"/>
          <a:stretch/>
        </p:blipFill>
        <p:spPr>
          <a:xfrm>
            <a:off x="20" y="4414950"/>
            <a:ext cx="1568072" cy="1847088"/>
          </a:xfrm>
          <a:custGeom>
            <a:avLst/>
            <a:gdLst>
              <a:gd name="connsiteX0" fmla="*/ 644548 w 1568092"/>
              <a:gd name="connsiteY0" fmla="*/ 0 h 1847088"/>
              <a:gd name="connsiteX1" fmla="*/ 1568092 w 1568092"/>
              <a:gd name="connsiteY1" fmla="*/ 923544 h 1847088"/>
              <a:gd name="connsiteX2" fmla="*/ 644548 w 1568092"/>
              <a:gd name="connsiteY2" fmla="*/ 1847088 h 1847088"/>
              <a:gd name="connsiteX3" fmla="*/ 128186 w 1568092"/>
              <a:gd name="connsiteY3" fmla="*/ 1689361 h 1847088"/>
              <a:gd name="connsiteX4" fmla="*/ 0 w 1568092"/>
              <a:gd name="connsiteY4" fmla="*/ 1583598 h 1847088"/>
              <a:gd name="connsiteX5" fmla="*/ 0 w 1568092"/>
              <a:gd name="connsiteY5" fmla="*/ 263490 h 1847088"/>
              <a:gd name="connsiteX6" fmla="*/ 128186 w 1568092"/>
              <a:gd name="connsiteY6" fmla="*/ 157727 h 1847088"/>
              <a:gd name="connsiteX7" fmla="*/ 644548 w 1568092"/>
              <a:gd name="connsiteY7" fmla="*/ 0 h 18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8092" h="1847088">
                <a:moveTo>
                  <a:pt x="644548" y="0"/>
                </a:moveTo>
                <a:cubicBezTo>
                  <a:pt x="1154607" y="0"/>
                  <a:pt x="1568092" y="413485"/>
                  <a:pt x="1568092" y="923544"/>
                </a:cubicBezTo>
                <a:cubicBezTo>
                  <a:pt x="1568092" y="1433603"/>
                  <a:pt x="1154607" y="1847088"/>
                  <a:pt x="644548" y="1847088"/>
                </a:cubicBezTo>
                <a:cubicBezTo>
                  <a:pt x="453276" y="1847088"/>
                  <a:pt x="275584" y="1788942"/>
                  <a:pt x="128186" y="1689361"/>
                </a:cubicBezTo>
                <a:lnTo>
                  <a:pt x="0" y="1583598"/>
                </a:lnTo>
                <a:lnTo>
                  <a:pt x="0" y="263490"/>
                </a:lnTo>
                <a:lnTo>
                  <a:pt x="128186" y="157727"/>
                </a:lnTo>
                <a:cubicBezTo>
                  <a:pt x="275584" y="58147"/>
                  <a:pt x="453276" y="0"/>
                  <a:pt x="644548" y="0"/>
                </a:cubicBezTo>
                <a:close/>
              </a:path>
            </a:pathLst>
          </a:custGeom>
        </p:spPr>
      </p:pic>
      <p:pic>
        <p:nvPicPr>
          <p:cNvPr id="13" name="Picture 12">
            <a:extLst>
              <a:ext uri="{FF2B5EF4-FFF2-40B4-BE49-F238E27FC236}">
                <a16:creationId xmlns:a16="http://schemas.microsoft.com/office/drawing/2014/main" id="{71D0B476-CD5C-44E5-B5CC-E5DAB122EF1B}"/>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t="25810" r="5" b="14955"/>
          <a:stretch/>
        </p:blipFill>
        <p:spPr>
          <a:xfrm>
            <a:off x="1866382" y="4769536"/>
            <a:ext cx="3950208" cy="2088462"/>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53" name="Freeform: Shape 52">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02D0DECF-6CE9-4419-83F8-BC1D47588600}"/>
              </a:ext>
            </a:extLst>
          </p:cNvPr>
          <p:cNvPicPr>
            <a:picLocks noChangeAspect="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t="11624" r="3" b="1824"/>
          <a:stretch/>
        </p:blipFill>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
        <p:nvSpPr>
          <p:cNvPr id="8" name="TextBox 7">
            <a:extLst>
              <a:ext uri="{FF2B5EF4-FFF2-40B4-BE49-F238E27FC236}">
                <a16:creationId xmlns:a16="http://schemas.microsoft.com/office/drawing/2014/main" id="{2394A0EB-25FC-4A20-88A7-68C80D368662}"/>
              </a:ext>
            </a:extLst>
          </p:cNvPr>
          <p:cNvSpPr txBox="1"/>
          <p:nvPr/>
        </p:nvSpPr>
        <p:spPr>
          <a:xfrm>
            <a:off x="7469036" y="6870700"/>
            <a:ext cx="2403222" cy="200055"/>
          </a:xfrm>
          <a:prstGeom prst="rect">
            <a:avLst/>
          </a:prstGeom>
          <a:solidFill>
            <a:srgbClr val="000000"/>
          </a:solidFill>
        </p:spPr>
        <p:txBody>
          <a:bodyPr wrap="none" rtlCol="0">
            <a:spAutoFit/>
          </a:bodyPr>
          <a:lstStyle/>
          <a:p>
            <a:pPr algn="r">
              <a:spcAft>
                <a:spcPts val="600"/>
              </a:spcAft>
            </a:pPr>
            <a:r>
              <a:rPr lang="en-US" sz="700">
                <a:solidFill>
                  <a:srgbClr val="FFFFFF"/>
                </a:solidFill>
                <a:latin typeface="Times New Roman" panose="02020603050405020304" pitchFamily="18" charset="0"/>
                <a:cs typeface="Times New Roman" panose="02020603050405020304" pitchFamily="18" charset="0"/>
                <a:hlinkClick r:id="rId6" tooltip="http://anime.stackexchange.com/questions/33826/what-is-causing-kiritos-eyes-to-change-colour">
                  <a:extLst>
                    <a:ext uri="{A12FA001-AC4F-418D-AE19-62706E023703}">
                      <ahyp:hlinkClr xmlns:ahyp="http://schemas.microsoft.com/office/drawing/2018/hyperlinkcolor" val="tx"/>
                    </a:ext>
                  </a:extLst>
                </a:hlinkClick>
              </a:rPr>
              <a:t>This Photo</a:t>
            </a:r>
            <a:r>
              <a:rPr lang="en-US" sz="700">
                <a:solidFill>
                  <a:srgbClr val="FFFFFF"/>
                </a:solidFill>
                <a:latin typeface="Times New Roman" panose="02020603050405020304" pitchFamily="18" charset="0"/>
                <a:cs typeface="Times New Roman" panose="02020603050405020304" pitchFamily="18" charset="0"/>
              </a:rPr>
              <a:t> by Unknown Author is licensed under </a:t>
            </a:r>
            <a:r>
              <a:rPr lang="en-US" sz="700">
                <a:solidFill>
                  <a:srgbClr val="FFFFFF"/>
                </a:solidFill>
                <a:latin typeface="Times New Roman" panose="02020603050405020304" pitchFamily="18" charset="0"/>
                <a:cs typeface="Times New Roman" panose="02020603050405020304" pitchFamily="18" charset="0"/>
                <a:hlinkClick r:id="rId1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4272325-C7D7-4BA3-90F0-60B07C96AEAA}"/>
              </a:ext>
            </a:extLst>
          </p:cNvPr>
          <p:cNvSpPr txBox="1"/>
          <p:nvPr/>
        </p:nvSpPr>
        <p:spPr>
          <a:xfrm>
            <a:off x="4980978" y="6870700"/>
            <a:ext cx="2571538" cy="200055"/>
          </a:xfrm>
          <a:prstGeom prst="rect">
            <a:avLst/>
          </a:prstGeom>
          <a:solidFill>
            <a:srgbClr val="000000"/>
          </a:solidFill>
        </p:spPr>
        <p:txBody>
          <a:bodyPr wrap="none" rtlCol="0">
            <a:spAutoFit/>
          </a:bodyPr>
          <a:lstStyle/>
          <a:p>
            <a:pPr algn="r">
              <a:spcAft>
                <a:spcPts val="600"/>
              </a:spcAft>
            </a:pPr>
            <a:r>
              <a:rPr lang="en-US" sz="700">
                <a:solidFill>
                  <a:srgbClr val="FFFFFF"/>
                </a:solidFill>
                <a:latin typeface="Times New Roman" panose="02020603050405020304" pitchFamily="18" charset="0"/>
                <a:cs typeface="Times New Roman" panose="02020603050405020304" pitchFamily="18" charset="0"/>
                <a:hlinkClick r:id="rId8" tooltip="http://yagami0.deviantart.com/art/NARUTO-S-FACE-VECTOR-71431908">
                  <a:extLst>
                    <a:ext uri="{A12FA001-AC4F-418D-AE19-62706E023703}">
                      <ahyp:hlinkClr xmlns:ahyp="http://schemas.microsoft.com/office/drawing/2018/hyperlinkcolor" val="tx"/>
                    </a:ext>
                  </a:extLst>
                </a:hlinkClick>
              </a:rPr>
              <a:t>This Photo</a:t>
            </a:r>
            <a:r>
              <a:rPr lang="en-US" sz="700">
                <a:solidFill>
                  <a:srgbClr val="FFFFFF"/>
                </a:solidFill>
                <a:latin typeface="Times New Roman" panose="02020603050405020304" pitchFamily="18" charset="0"/>
                <a:cs typeface="Times New Roman" panose="02020603050405020304" pitchFamily="18" charset="0"/>
              </a:rPr>
              <a:t> by Unknown Author is licensed under </a:t>
            </a:r>
            <a:r>
              <a:rPr lang="en-US" sz="700">
                <a:solidFill>
                  <a:srgbClr val="FFFFFF"/>
                </a:solidFill>
                <a:latin typeface="Times New Roman" panose="02020603050405020304" pitchFamily="18" charset="0"/>
                <a:cs typeface="Times New Roman" panose="02020603050405020304" pitchFamily="18" charset="0"/>
                <a:hlinkClick r:id="rId16"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C7C88B6F-7034-4C35-BF3C-4254CC6CB800}"/>
              </a:ext>
            </a:extLst>
          </p:cNvPr>
          <p:cNvSpPr txBox="1"/>
          <p:nvPr/>
        </p:nvSpPr>
        <p:spPr>
          <a:xfrm>
            <a:off x="344701" y="6870700"/>
            <a:ext cx="2403222" cy="200055"/>
          </a:xfrm>
          <a:prstGeom prst="rect">
            <a:avLst/>
          </a:prstGeom>
          <a:solidFill>
            <a:srgbClr val="000000"/>
          </a:solidFill>
        </p:spPr>
        <p:txBody>
          <a:bodyPr wrap="none" rtlCol="0">
            <a:spAutoFit/>
          </a:bodyPr>
          <a:lstStyle/>
          <a:p>
            <a:pPr algn="r">
              <a:spcAft>
                <a:spcPts val="600"/>
              </a:spcAft>
            </a:pPr>
            <a:r>
              <a:rPr lang="en-US" sz="700">
                <a:solidFill>
                  <a:srgbClr val="FFFFFF"/>
                </a:solidFill>
                <a:latin typeface="Times New Roman" panose="02020603050405020304" pitchFamily="18" charset="0"/>
                <a:cs typeface="Times New Roman" panose="02020603050405020304" pitchFamily="18" charset="0"/>
                <a:hlinkClick r:id="rId12" tooltip="http://anime.stackexchange.com/questions/5676/why-are-anime-characters-usually-drawn-without-lips">
                  <a:extLst>
                    <a:ext uri="{A12FA001-AC4F-418D-AE19-62706E023703}">
                      <ahyp:hlinkClr xmlns:ahyp="http://schemas.microsoft.com/office/drawing/2018/hyperlinkcolor" val="tx"/>
                    </a:ext>
                  </a:extLst>
                </a:hlinkClick>
              </a:rPr>
              <a:t>This Photo</a:t>
            </a:r>
            <a:r>
              <a:rPr lang="en-US" sz="700">
                <a:solidFill>
                  <a:srgbClr val="FFFFFF"/>
                </a:solidFill>
                <a:latin typeface="Times New Roman" panose="02020603050405020304" pitchFamily="18" charset="0"/>
                <a:cs typeface="Times New Roman" panose="02020603050405020304" pitchFamily="18" charset="0"/>
              </a:rPr>
              <a:t> by Unknown Author is licensed under </a:t>
            </a:r>
            <a:r>
              <a:rPr lang="en-US" sz="700">
                <a:solidFill>
                  <a:srgbClr val="FFFFFF"/>
                </a:solidFill>
                <a:latin typeface="Times New Roman" panose="02020603050405020304" pitchFamily="18" charset="0"/>
                <a:cs typeface="Times New Roman" panose="02020603050405020304" pitchFamily="18" charset="0"/>
                <a:hlinkClick r:id="rId1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B13CC99-2199-43B6-BAAB-8309FF72B228}"/>
              </a:ext>
            </a:extLst>
          </p:cNvPr>
          <p:cNvSpPr txBox="1"/>
          <p:nvPr/>
        </p:nvSpPr>
        <p:spPr>
          <a:xfrm>
            <a:off x="9788778" y="7083455"/>
            <a:ext cx="2403222" cy="200055"/>
          </a:xfrm>
          <a:prstGeom prst="rect">
            <a:avLst/>
          </a:prstGeom>
          <a:solidFill>
            <a:srgbClr val="000000"/>
          </a:solidFill>
        </p:spPr>
        <p:txBody>
          <a:bodyPr wrap="none" rtlCol="0">
            <a:spAutoFit/>
          </a:bodyPr>
          <a:lstStyle/>
          <a:p>
            <a:pPr algn="r">
              <a:spcAft>
                <a:spcPts val="600"/>
              </a:spcAft>
            </a:pPr>
            <a:r>
              <a:rPr lang="en-US" sz="700">
                <a:solidFill>
                  <a:srgbClr val="FFFFFF"/>
                </a:solidFill>
                <a:latin typeface="Times New Roman" panose="02020603050405020304" pitchFamily="18" charset="0"/>
                <a:cs typeface="Times New Roman" panose="02020603050405020304" pitchFamily="18" charset="0"/>
                <a:hlinkClick r:id="rId14" tooltip="https://ar.wikipedia.org/wiki/%D8%A5%D8%B1%D9%8A%D9%86_%D9%8A%D9%8A%D8%BA%D8%B1">
                  <a:extLst>
                    <a:ext uri="{A12FA001-AC4F-418D-AE19-62706E023703}">
                      <ahyp:hlinkClr xmlns:ahyp="http://schemas.microsoft.com/office/drawing/2018/hyperlinkcolor" val="tx"/>
                    </a:ext>
                  </a:extLst>
                </a:hlinkClick>
              </a:rPr>
              <a:t>This Photo</a:t>
            </a:r>
            <a:r>
              <a:rPr lang="en-US" sz="700">
                <a:solidFill>
                  <a:srgbClr val="FFFFFF"/>
                </a:solidFill>
                <a:latin typeface="Times New Roman" panose="02020603050405020304" pitchFamily="18" charset="0"/>
                <a:cs typeface="Times New Roman" panose="02020603050405020304" pitchFamily="18" charset="0"/>
              </a:rPr>
              <a:t> by Unknown Author is licensed under </a:t>
            </a:r>
            <a:r>
              <a:rPr lang="en-US" sz="700">
                <a:solidFill>
                  <a:srgbClr val="FFFFFF"/>
                </a:solidFill>
                <a:latin typeface="Times New Roman" panose="02020603050405020304" pitchFamily="18" charset="0"/>
                <a:cs typeface="Times New Roman" panose="02020603050405020304" pitchFamily="18" charset="0"/>
                <a:hlinkClick r:id="rId1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DB2094DF-6629-4419-8B9A-B1F222B44386}"/>
              </a:ext>
            </a:extLst>
          </p:cNvPr>
          <p:cNvSpPr txBox="1"/>
          <p:nvPr/>
        </p:nvSpPr>
        <p:spPr>
          <a:xfrm>
            <a:off x="2667649" y="6870700"/>
            <a:ext cx="2412840" cy="200055"/>
          </a:xfrm>
          <a:prstGeom prst="rect">
            <a:avLst/>
          </a:prstGeom>
          <a:solidFill>
            <a:srgbClr val="000000"/>
          </a:solidFill>
        </p:spPr>
        <p:txBody>
          <a:bodyPr wrap="none" rtlCol="0">
            <a:spAutoFit/>
          </a:bodyPr>
          <a:lstStyle/>
          <a:p>
            <a:pPr algn="r">
              <a:spcAft>
                <a:spcPts val="600"/>
              </a:spcAft>
            </a:pPr>
            <a:r>
              <a:rPr lang="en-US" sz="700">
                <a:solidFill>
                  <a:srgbClr val="FFFFFF"/>
                </a:solidFill>
                <a:latin typeface="Times New Roman" panose="02020603050405020304" pitchFamily="18" charset="0"/>
                <a:cs typeface="Times New Roman" panose="02020603050405020304" pitchFamily="18" charset="0"/>
                <a:hlinkClick r:id="rId10" tooltip="http://hello-son.blogspot.com/2011/01/call-128-white-feather.html">
                  <a:extLst>
                    <a:ext uri="{A12FA001-AC4F-418D-AE19-62706E023703}">
                      <ahyp:hlinkClr xmlns:ahyp="http://schemas.microsoft.com/office/drawing/2018/hyperlinkcolor" val="tx"/>
                    </a:ext>
                  </a:extLst>
                </a:hlinkClick>
              </a:rPr>
              <a:t>This Photo</a:t>
            </a:r>
            <a:r>
              <a:rPr lang="en-US" sz="700">
                <a:solidFill>
                  <a:srgbClr val="FFFFFF"/>
                </a:solidFill>
                <a:latin typeface="Times New Roman" panose="02020603050405020304" pitchFamily="18" charset="0"/>
                <a:cs typeface="Times New Roman" panose="02020603050405020304" pitchFamily="18" charset="0"/>
              </a:rPr>
              <a:t> by Unknown Author is licensed under </a:t>
            </a:r>
            <a:r>
              <a:rPr lang="en-US" sz="700">
                <a:solidFill>
                  <a:srgbClr val="FFFFFF"/>
                </a:solidFill>
                <a:latin typeface="Times New Roman" panose="02020603050405020304" pitchFamily="18" charset="0"/>
                <a:cs typeface="Times New Roman" panose="02020603050405020304" pitchFamily="18" charset="0"/>
                <a:hlinkClick r:id="rId17"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8EBADA27-3C61-4981-985E-D030691168F0}"/>
              </a:ext>
            </a:extLst>
          </p:cNvPr>
          <p:cNvSpPr txBox="1"/>
          <p:nvPr/>
        </p:nvSpPr>
        <p:spPr>
          <a:xfrm>
            <a:off x="9788778" y="6870700"/>
            <a:ext cx="2403222" cy="200055"/>
          </a:xfrm>
          <a:prstGeom prst="rect">
            <a:avLst/>
          </a:prstGeom>
          <a:solidFill>
            <a:srgbClr val="000000"/>
          </a:solidFill>
        </p:spPr>
        <p:txBody>
          <a:bodyPr wrap="none" rtlCol="0">
            <a:spAutoFit/>
          </a:bodyPr>
          <a:lstStyle/>
          <a:p>
            <a:pPr algn="r">
              <a:spcAft>
                <a:spcPts val="600"/>
              </a:spcAft>
            </a:pPr>
            <a:r>
              <a:rPr lang="en-US" sz="700">
                <a:solidFill>
                  <a:srgbClr val="FFFFFF"/>
                </a:solidFill>
                <a:latin typeface="Times New Roman" panose="02020603050405020304" pitchFamily="18" charset="0"/>
                <a:cs typeface="Times New Roman" panose="02020603050405020304" pitchFamily="18" charset="0"/>
                <a:hlinkClick r:id="rId4" tooltip="http://anime.stackexchange.com/questions/20115/what-anime-manga-are-the-sword-and-the-dog-in-this-image-from/20122">
                  <a:extLst>
                    <a:ext uri="{A12FA001-AC4F-418D-AE19-62706E023703}">
                      <ahyp:hlinkClr xmlns:ahyp="http://schemas.microsoft.com/office/drawing/2018/hyperlinkcolor" val="tx"/>
                    </a:ext>
                  </a:extLst>
                </a:hlinkClick>
              </a:rPr>
              <a:t>This Photo</a:t>
            </a:r>
            <a:r>
              <a:rPr lang="en-US" sz="700">
                <a:solidFill>
                  <a:srgbClr val="FFFFFF"/>
                </a:solidFill>
                <a:latin typeface="Times New Roman" panose="02020603050405020304" pitchFamily="18" charset="0"/>
                <a:cs typeface="Times New Roman" panose="02020603050405020304" pitchFamily="18" charset="0"/>
              </a:rPr>
              <a:t> by Unknown Author is licensed under </a:t>
            </a:r>
            <a:r>
              <a:rPr lang="en-US" sz="700">
                <a:solidFill>
                  <a:srgbClr val="FFFFFF"/>
                </a:solidFill>
                <a:latin typeface="Times New Roman" panose="02020603050405020304" pitchFamily="18" charset="0"/>
                <a:cs typeface="Times New Roman" panose="02020603050405020304" pitchFamily="18" charset="0"/>
                <a:hlinkClick r:id="rId1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latin typeface="Times New Roman" panose="02020603050405020304" pitchFamily="18" charset="0"/>
              <a:cs typeface="Times New Roman" panose="02020603050405020304" pitchFamily="18" charset="0"/>
            </a:endParaRPr>
          </a:p>
        </p:txBody>
      </p:sp>
      <p:sp>
        <p:nvSpPr>
          <p:cNvPr id="24" name="Title 1">
            <a:extLst>
              <a:ext uri="{FF2B5EF4-FFF2-40B4-BE49-F238E27FC236}">
                <a16:creationId xmlns:a16="http://schemas.microsoft.com/office/drawing/2014/main" id="{DE40634E-1FB0-4B9A-9EA0-F2D10672D4D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Times New Roman" panose="02020603050405020304" pitchFamily="18" charset="0"/>
                <a:cs typeface="Times New Roman" panose="02020603050405020304" pitchFamily="18" charset="0"/>
              </a:rPr>
              <a:t>Problem Statement</a:t>
            </a:r>
          </a:p>
        </p:txBody>
      </p:sp>
      <p:sp>
        <p:nvSpPr>
          <p:cNvPr id="2" name="Slide Number Placeholder 1">
            <a:extLst>
              <a:ext uri="{FF2B5EF4-FFF2-40B4-BE49-F238E27FC236}">
                <a16:creationId xmlns:a16="http://schemas.microsoft.com/office/drawing/2014/main" id="{043D9684-E7FD-45FA-B03E-C5084AC9EF14}"/>
              </a:ext>
            </a:extLst>
          </p:cNvPr>
          <p:cNvSpPr>
            <a:spLocks noGrp="1"/>
          </p:cNvSpPr>
          <p:nvPr>
            <p:ph type="sldNum" sz="quarter" idx="12"/>
          </p:nvPr>
        </p:nvSpPr>
        <p:spPr/>
        <p:txBody>
          <a:bodyPr/>
          <a:lstStyle/>
          <a:p>
            <a:fld id="{DFCFEAD3-77B4-49A4-A204-BECD560184B5}" type="slidenum">
              <a:rPr lang="en-US" smtClean="0"/>
              <a:t>3</a:t>
            </a:fld>
            <a:endParaRPr lang="en-US"/>
          </a:p>
        </p:txBody>
      </p:sp>
    </p:spTree>
    <p:extLst>
      <p:ext uri="{BB962C8B-B14F-4D97-AF65-F5344CB8AC3E}">
        <p14:creationId xmlns:p14="http://schemas.microsoft.com/office/powerpoint/2010/main" val="221057568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BEB87-F22E-46DA-BCD5-3FC7BF8FEF27}"/>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Generative Models</a:t>
            </a:r>
          </a:p>
        </p:txBody>
      </p:sp>
      <p:pic>
        <p:nvPicPr>
          <p:cNvPr id="6" name="Content Placeholder 5">
            <a:extLst>
              <a:ext uri="{FF2B5EF4-FFF2-40B4-BE49-F238E27FC236}">
                <a16:creationId xmlns:a16="http://schemas.microsoft.com/office/drawing/2014/main" id="{47941817-4EE7-487D-AED3-142F0D95C36A}"/>
              </a:ext>
            </a:extLst>
          </p:cNvPr>
          <p:cNvPicPr>
            <a:picLocks noGrp="1" noChangeAspect="1"/>
          </p:cNvPicPr>
          <p:nvPr>
            <p:ph idx="1"/>
          </p:nvPr>
        </p:nvPicPr>
        <p:blipFill rotWithShape="1">
          <a:blip r:embed="rId2"/>
          <a:srcRect l="605" r="670" b="1160"/>
          <a:stretch/>
        </p:blipFill>
        <p:spPr>
          <a:xfrm>
            <a:off x="2462349" y="1531711"/>
            <a:ext cx="6518366" cy="4300855"/>
          </a:xfrm>
          <a:prstGeom prst="rect">
            <a:avLst/>
          </a:prstGeom>
        </p:spPr>
      </p:pic>
      <p:sp>
        <p:nvSpPr>
          <p:cNvPr id="3" name="Slide Number Placeholder 2">
            <a:extLst>
              <a:ext uri="{FF2B5EF4-FFF2-40B4-BE49-F238E27FC236}">
                <a16:creationId xmlns:a16="http://schemas.microsoft.com/office/drawing/2014/main" id="{515EE197-01A6-4DAC-8BAC-C424693D501F}"/>
              </a:ext>
            </a:extLst>
          </p:cNvPr>
          <p:cNvSpPr>
            <a:spLocks noGrp="1"/>
          </p:cNvSpPr>
          <p:nvPr>
            <p:ph type="sldNum" sz="quarter" idx="12"/>
          </p:nvPr>
        </p:nvSpPr>
        <p:spPr/>
        <p:txBody>
          <a:bodyPr/>
          <a:lstStyle/>
          <a:p>
            <a:fld id="{DFCFEAD3-77B4-49A4-A204-BECD560184B5}" type="slidenum">
              <a:rPr lang="en-US" smtClean="0"/>
              <a:t>4</a:t>
            </a:fld>
            <a:endParaRPr lang="en-US"/>
          </a:p>
        </p:txBody>
      </p:sp>
    </p:spTree>
    <p:extLst>
      <p:ext uri="{BB962C8B-B14F-4D97-AF65-F5344CB8AC3E}">
        <p14:creationId xmlns:p14="http://schemas.microsoft.com/office/powerpoint/2010/main" val="220990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86C4-C3E1-473F-A698-7F4010D4B2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GAN | </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Framework</a:t>
            </a:r>
          </a:p>
        </p:txBody>
      </p:sp>
      <p:grpSp>
        <p:nvGrpSpPr>
          <p:cNvPr id="3" name="Group 2">
            <a:extLst>
              <a:ext uri="{FF2B5EF4-FFF2-40B4-BE49-F238E27FC236}">
                <a16:creationId xmlns:a16="http://schemas.microsoft.com/office/drawing/2014/main" id="{B1E83F34-E5A0-43E3-9DB0-525181922B18}"/>
              </a:ext>
            </a:extLst>
          </p:cNvPr>
          <p:cNvGrpSpPr/>
          <p:nvPr/>
        </p:nvGrpSpPr>
        <p:grpSpPr>
          <a:xfrm>
            <a:off x="1729498" y="1690688"/>
            <a:ext cx="9437021" cy="3042508"/>
            <a:chOff x="1885361" y="2450969"/>
            <a:chExt cx="9437021" cy="3042508"/>
          </a:xfrm>
        </p:grpSpPr>
        <p:sp>
          <p:nvSpPr>
            <p:cNvPr id="8" name="Oval 7">
              <a:extLst>
                <a:ext uri="{FF2B5EF4-FFF2-40B4-BE49-F238E27FC236}">
                  <a16:creationId xmlns:a16="http://schemas.microsoft.com/office/drawing/2014/main" id="{004CEF31-C487-41EA-B463-B655C2EE7379}"/>
                </a:ext>
              </a:extLst>
            </p:cNvPr>
            <p:cNvSpPr/>
            <p:nvPr/>
          </p:nvSpPr>
          <p:spPr>
            <a:xfrm>
              <a:off x="1885361" y="2450969"/>
              <a:ext cx="1036948" cy="978031"/>
            </a:xfrm>
            <a:prstGeom prst="ellipse">
              <a:avLst/>
            </a:prstGeom>
            <a:effectLst>
              <a:outerShdw blurRad="50800" dist="38100" dir="10800000" algn="r" rotWithShape="0">
                <a:prstClr val="black">
                  <a:alpha val="40000"/>
                </a:prstClr>
              </a:outerShdw>
            </a:effectLst>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err="1"/>
                <a:t>p</a:t>
              </a:r>
              <a:r>
                <a:rPr lang="en-US" sz="1400" baseline="-25000" dirty="0" err="1"/>
                <a:t>data</a:t>
              </a:r>
              <a:r>
                <a:rPr lang="en-US" sz="1400" dirty="0"/>
                <a:t>(</a:t>
              </a:r>
              <a:r>
                <a:rPr lang="en-US" sz="1400" i="1" dirty="0"/>
                <a:t>x</a:t>
              </a:r>
              <a:r>
                <a:rPr lang="en-US" sz="1400" dirty="0"/>
                <a:t>)</a:t>
              </a:r>
              <a:endParaRPr lang="en-US" sz="1400" baseline="-25000" dirty="0"/>
            </a:p>
          </p:txBody>
        </p:sp>
        <p:sp>
          <p:nvSpPr>
            <p:cNvPr id="9" name="Oval 8">
              <a:extLst>
                <a:ext uri="{FF2B5EF4-FFF2-40B4-BE49-F238E27FC236}">
                  <a16:creationId xmlns:a16="http://schemas.microsoft.com/office/drawing/2014/main" id="{4E507183-66CC-415A-B0AD-181CA737FF67}"/>
                </a:ext>
              </a:extLst>
            </p:cNvPr>
            <p:cNvSpPr/>
            <p:nvPr/>
          </p:nvSpPr>
          <p:spPr>
            <a:xfrm>
              <a:off x="1885361" y="4341681"/>
              <a:ext cx="1036948" cy="978031"/>
            </a:xfrm>
            <a:prstGeom prst="ellipse">
              <a:avLst/>
            </a:prstGeom>
            <a:effectLst>
              <a:outerShdw blurRad="50800" dist="38100" dir="10800000" algn="r" rotWithShape="0">
                <a:prstClr val="black">
                  <a:alpha val="40000"/>
                </a:prstClr>
              </a:outerShdw>
            </a:effectLst>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err="1"/>
                <a:t>p</a:t>
              </a:r>
              <a:r>
                <a:rPr lang="en-US" sz="1400" baseline="-25000" dirty="0" err="1"/>
                <a:t>z</a:t>
              </a:r>
              <a:r>
                <a:rPr lang="en-US" sz="1400" dirty="0"/>
                <a:t>(</a:t>
              </a:r>
              <a:r>
                <a:rPr lang="en-US" sz="1400" i="1" dirty="0"/>
                <a:t>z</a:t>
              </a:r>
              <a:r>
                <a:rPr lang="en-US" sz="1400" dirty="0"/>
                <a:t>)</a:t>
              </a:r>
              <a:endParaRPr lang="en-US" sz="1400" baseline="-25000" dirty="0"/>
            </a:p>
          </p:txBody>
        </p:sp>
        <p:sp>
          <p:nvSpPr>
            <p:cNvPr id="10" name="Rectangle 9">
              <a:extLst>
                <a:ext uri="{FF2B5EF4-FFF2-40B4-BE49-F238E27FC236}">
                  <a16:creationId xmlns:a16="http://schemas.microsoft.com/office/drawing/2014/main" id="{9DC0C08E-185C-466C-93E3-223F410775C2}"/>
                </a:ext>
              </a:extLst>
            </p:cNvPr>
            <p:cNvSpPr/>
            <p:nvPr/>
          </p:nvSpPr>
          <p:spPr>
            <a:xfrm>
              <a:off x="4424316" y="4167914"/>
              <a:ext cx="1385739" cy="1325563"/>
            </a:xfrm>
            <a:prstGeom prst="rect">
              <a:avLst/>
            </a:prstGeom>
            <a:scene3d>
              <a:camera prst="orthographicFront"/>
              <a:lightRig rig="threePt" dir="t"/>
            </a:scene3d>
            <a:sp3d>
              <a:bevelT w="165100" prst="coolSlant"/>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G(</a:t>
              </a:r>
              <a:r>
                <a:rPr lang="en-US" i="1" dirty="0"/>
                <a:t>z</a:t>
              </a:r>
              <a:r>
                <a:rPr lang="en-US" dirty="0"/>
                <a:t>,</a:t>
              </a:r>
              <a:r>
                <a:rPr lang="el-GR" dirty="0"/>
                <a:t>θ</a:t>
              </a:r>
              <a:r>
                <a:rPr lang="en-US" baseline="-25000" dirty="0"/>
                <a:t>g</a:t>
              </a:r>
              <a:r>
                <a:rPr lang="en-US" dirty="0"/>
                <a:t>)</a:t>
              </a:r>
            </a:p>
            <a:p>
              <a:pPr algn="ctr"/>
              <a:r>
                <a:rPr lang="en-US" dirty="0"/>
                <a:t>p</a:t>
              </a:r>
              <a:r>
                <a:rPr lang="en-US" baseline="-25000" dirty="0"/>
                <a:t>g</a:t>
              </a:r>
            </a:p>
          </p:txBody>
        </p:sp>
        <p:sp>
          <p:nvSpPr>
            <p:cNvPr id="11" name="Rectangle 10">
              <a:extLst>
                <a:ext uri="{FF2B5EF4-FFF2-40B4-BE49-F238E27FC236}">
                  <a16:creationId xmlns:a16="http://schemas.microsoft.com/office/drawing/2014/main" id="{2B3A7B07-E69F-45A6-92D8-104C9C9E4F53}"/>
                </a:ext>
              </a:extLst>
            </p:cNvPr>
            <p:cNvSpPr/>
            <p:nvPr/>
          </p:nvSpPr>
          <p:spPr>
            <a:xfrm>
              <a:off x="7767685" y="3222559"/>
              <a:ext cx="1385739" cy="1325563"/>
            </a:xfrm>
            <a:prstGeom prst="rect">
              <a:avLst/>
            </a:prstGeom>
            <a:scene3d>
              <a:camera prst="orthographicFront"/>
              <a:lightRig rig="threePt" dir="t"/>
            </a:scene3d>
            <a:sp3d>
              <a:bevelT w="165100" prst="coolSlant"/>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a:t>
              </a:r>
              <a:r>
                <a:rPr lang="en-US" i="1" dirty="0"/>
                <a:t>x</a:t>
              </a:r>
              <a:r>
                <a:rPr lang="en-US" dirty="0"/>
                <a:t>,</a:t>
              </a:r>
              <a:r>
                <a:rPr lang="el-GR" dirty="0"/>
                <a:t>θ</a:t>
              </a:r>
              <a:r>
                <a:rPr lang="en-US" baseline="-25000" dirty="0"/>
                <a:t>d</a:t>
              </a:r>
              <a:r>
                <a:rPr lang="en-US" dirty="0"/>
                <a:t>)</a:t>
              </a:r>
            </a:p>
          </p:txBody>
        </p:sp>
        <p:cxnSp>
          <p:nvCxnSpPr>
            <p:cNvPr id="13" name="Straight Connector 12">
              <a:extLst>
                <a:ext uri="{FF2B5EF4-FFF2-40B4-BE49-F238E27FC236}">
                  <a16:creationId xmlns:a16="http://schemas.microsoft.com/office/drawing/2014/main" id="{7BB06AF3-A4DD-4E47-A4D1-28273FC7F430}"/>
                </a:ext>
              </a:extLst>
            </p:cNvPr>
            <p:cNvCxnSpPr>
              <a:stCxn id="8" idx="6"/>
            </p:cNvCxnSpPr>
            <p:nvPr/>
          </p:nvCxnSpPr>
          <p:spPr>
            <a:xfrm flipV="1">
              <a:off x="2922309" y="2939984"/>
              <a:ext cx="4553147"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BD47428-8DD3-4D8C-90F5-CCCC56B0D07C}"/>
                </a:ext>
              </a:extLst>
            </p:cNvPr>
            <p:cNvCxnSpPr/>
            <p:nvPr/>
          </p:nvCxnSpPr>
          <p:spPr>
            <a:xfrm>
              <a:off x="7475456" y="2939984"/>
              <a:ext cx="0" cy="6610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7B358CC-8F47-44E3-98FB-2920CC74BD5F}"/>
                </a:ext>
              </a:extLst>
            </p:cNvPr>
            <p:cNvCxnSpPr/>
            <p:nvPr/>
          </p:nvCxnSpPr>
          <p:spPr>
            <a:xfrm>
              <a:off x="7475456" y="3601039"/>
              <a:ext cx="29222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735E020-6A2D-4F73-A34B-9A8A137122B5}"/>
                </a:ext>
              </a:extLst>
            </p:cNvPr>
            <p:cNvCxnSpPr>
              <a:stCxn id="10" idx="3"/>
            </p:cNvCxnSpPr>
            <p:nvPr/>
          </p:nvCxnSpPr>
          <p:spPr>
            <a:xfrm flipV="1">
              <a:off x="5810055" y="4830695"/>
              <a:ext cx="1665401"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13C43C-0E3B-4E8E-8150-CA258BAAB58D}"/>
                </a:ext>
              </a:extLst>
            </p:cNvPr>
            <p:cNvCxnSpPr/>
            <p:nvPr/>
          </p:nvCxnSpPr>
          <p:spPr>
            <a:xfrm flipV="1">
              <a:off x="7475456" y="4167914"/>
              <a:ext cx="0" cy="6627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3B25832-EFC9-40FA-B8FF-BC8ED8FD6496}"/>
                </a:ext>
              </a:extLst>
            </p:cNvPr>
            <p:cNvCxnSpPr/>
            <p:nvPr/>
          </p:nvCxnSpPr>
          <p:spPr>
            <a:xfrm>
              <a:off x="7475456" y="4167914"/>
              <a:ext cx="29222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8D42308-87AC-4174-86CE-DB9E4BD19CB9}"/>
                </a:ext>
              </a:extLst>
            </p:cNvPr>
            <p:cNvCxnSpPr>
              <a:stCxn id="9" idx="6"/>
              <a:endCxn id="10" idx="1"/>
            </p:cNvCxnSpPr>
            <p:nvPr/>
          </p:nvCxnSpPr>
          <p:spPr>
            <a:xfrm flipV="1">
              <a:off x="2922309" y="4830696"/>
              <a:ext cx="150200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BC7AC5-6F9C-4A43-9AD7-F2CEF6269C65}"/>
                </a:ext>
              </a:extLst>
            </p:cNvPr>
            <p:cNvCxnSpPr>
              <a:stCxn id="11" idx="3"/>
            </p:cNvCxnSpPr>
            <p:nvPr/>
          </p:nvCxnSpPr>
          <p:spPr>
            <a:xfrm flipV="1">
              <a:off x="9153424" y="3885340"/>
              <a:ext cx="77300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809A29C-CDA5-4438-A134-2BB4E81C308F}"/>
                </a:ext>
              </a:extLst>
            </p:cNvPr>
            <p:cNvSpPr txBox="1"/>
            <p:nvPr/>
          </p:nvSpPr>
          <p:spPr>
            <a:xfrm>
              <a:off x="3451783" y="4454654"/>
              <a:ext cx="443059" cy="369332"/>
            </a:xfrm>
            <a:prstGeom prst="rect">
              <a:avLst/>
            </a:prstGeom>
            <a:noFill/>
          </p:spPr>
          <p:txBody>
            <a:bodyPr wrap="square" rtlCol="0">
              <a:spAutoFit/>
            </a:bodyPr>
            <a:lstStyle/>
            <a:p>
              <a:pPr algn="ctr"/>
              <a:r>
                <a:rPr lang="en-US" i="1" dirty="0"/>
                <a:t>z</a:t>
              </a:r>
            </a:p>
          </p:txBody>
        </p:sp>
        <p:sp>
          <p:nvSpPr>
            <p:cNvPr id="30" name="TextBox 29">
              <a:extLst>
                <a:ext uri="{FF2B5EF4-FFF2-40B4-BE49-F238E27FC236}">
                  <a16:creationId xmlns:a16="http://schemas.microsoft.com/office/drawing/2014/main" id="{806E545D-11B7-47B1-9F89-72ABA6BFE990}"/>
                </a:ext>
              </a:extLst>
            </p:cNvPr>
            <p:cNvSpPr txBox="1"/>
            <p:nvPr/>
          </p:nvSpPr>
          <p:spPr>
            <a:xfrm>
              <a:off x="2980443" y="4830695"/>
              <a:ext cx="1385738" cy="369332"/>
            </a:xfrm>
            <a:prstGeom prst="rect">
              <a:avLst/>
            </a:prstGeom>
            <a:noFill/>
          </p:spPr>
          <p:txBody>
            <a:bodyPr wrap="square" rtlCol="0">
              <a:spAutoFit/>
            </a:bodyPr>
            <a:lstStyle/>
            <a:p>
              <a:r>
                <a:rPr lang="en-US" dirty="0"/>
                <a:t>(input noise)</a:t>
              </a:r>
            </a:p>
          </p:txBody>
        </p:sp>
        <p:sp>
          <p:nvSpPr>
            <p:cNvPr id="31" name="TextBox 30">
              <a:extLst>
                <a:ext uri="{FF2B5EF4-FFF2-40B4-BE49-F238E27FC236}">
                  <a16:creationId xmlns:a16="http://schemas.microsoft.com/office/drawing/2014/main" id="{0DFC8A71-C38B-4B64-AA1F-AFC39207A7CA}"/>
                </a:ext>
              </a:extLst>
            </p:cNvPr>
            <p:cNvSpPr txBox="1"/>
            <p:nvPr/>
          </p:nvSpPr>
          <p:spPr>
            <a:xfrm>
              <a:off x="6031582" y="4832448"/>
              <a:ext cx="1385738" cy="646331"/>
            </a:xfrm>
            <a:prstGeom prst="rect">
              <a:avLst/>
            </a:prstGeom>
            <a:noFill/>
          </p:spPr>
          <p:txBody>
            <a:bodyPr wrap="square" rtlCol="0">
              <a:spAutoFit/>
            </a:bodyPr>
            <a:lstStyle/>
            <a:p>
              <a:r>
                <a:rPr lang="en-US" dirty="0"/>
                <a:t>(sampled from model)</a:t>
              </a:r>
            </a:p>
          </p:txBody>
        </p:sp>
        <p:sp>
          <p:nvSpPr>
            <p:cNvPr id="32" name="TextBox 31">
              <a:extLst>
                <a:ext uri="{FF2B5EF4-FFF2-40B4-BE49-F238E27FC236}">
                  <a16:creationId xmlns:a16="http://schemas.microsoft.com/office/drawing/2014/main" id="{F59FB8C4-E0BE-4CFD-85E6-DDFFE7266FD7}"/>
                </a:ext>
              </a:extLst>
            </p:cNvPr>
            <p:cNvSpPr txBox="1"/>
            <p:nvPr/>
          </p:nvSpPr>
          <p:spPr>
            <a:xfrm>
              <a:off x="4506013" y="2954708"/>
              <a:ext cx="1385738" cy="646331"/>
            </a:xfrm>
            <a:prstGeom prst="rect">
              <a:avLst/>
            </a:prstGeom>
            <a:noFill/>
          </p:spPr>
          <p:txBody>
            <a:bodyPr wrap="square" rtlCol="0">
              <a:spAutoFit/>
            </a:bodyPr>
            <a:lstStyle/>
            <a:p>
              <a:r>
                <a:rPr lang="en-US" dirty="0"/>
                <a:t>(sampled from data)</a:t>
              </a:r>
            </a:p>
          </p:txBody>
        </p:sp>
        <p:sp>
          <p:nvSpPr>
            <p:cNvPr id="33" name="TextBox 32">
              <a:extLst>
                <a:ext uri="{FF2B5EF4-FFF2-40B4-BE49-F238E27FC236}">
                  <a16:creationId xmlns:a16="http://schemas.microsoft.com/office/drawing/2014/main" id="{70F88D6F-A736-4CBF-B335-F4EAB5EFFC06}"/>
                </a:ext>
              </a:extLst>
            </p:cNvPr>
            <p:cNvSpPr txBox="1"/>
            <p:nvPr/>
          </p:nvSpPr>
          <p:spPr>
            <a:xfrm>
              <a:off x="4895655" y="2549285"/>
              <a:ext cx="443059" cy="369332"/>
            </a:xfrm>
            <a:prstGeom prst="rect">
              <a:avLst/>
            </a:prstGeom>
            <a:noFill/>
          </p:spPr>
          <p:txBody>
            <a:bodyPr wrap="square" rtlCol="0">
              <a:spAutoFit/>
            </a:bodyPr>
            <a:lstStyle/>
            <a:p>
              <a:pPr algn="ctr"/>
              <a:r>
                <a:rPr lang="en-US" i="1" dirty="0"/>
                <a:t>x</a:t>
              </a:r>
            </a:p>
          </p:txBody>
        </p:sp>
        <p:sp>
          <p:nvSpPr>
            <p:cNvPr id="34" name="TextBox 33">
              <a:extLst>
                <a:ext uri="{FF2B5EF4-FFF2-40B4-BE49-F238E27FC236}">
                  <a16:creationId xmlns:a16="http://schemas.microsoft.com/office/drawing/2014/main" id="{C2C20F13-E52D-4721-80E0-097335BB71F9}"/>
                </a:ext>
              </a:extLst>
            </p:cNvPr>
            <p:cNvSpPr txBox="1"/>
            <p:nvPr/>
          </p:nvSpPr>
          <p:spPr>
            <a:xfrm>
              <a:off x="6421225" y="4454654"/>
              <a:ext cx="443059" cy="369332"/>
            </a:xfrm>
            <a:prstGeom prst="rect">
              <a:avLst/>
            </a:prstGeom>
            <a:noFill/>
          </p:spPr>
          <p:txBody>
            <a:bodyPr wrap="square" rtlCol="0">
              <a:spAutoFit/>
            </a:bodyPr>
            <a:lstStyle/>
            <a:p>
              <a:pPr algn="ctr"/>
              <a:r>
                <a:rPr lang="en-US" i="1" dirty="0"/>
                <a:t>x</a:t>
              </a:r>
            </a:p>
          </p:txBody>
        </p:sp>
        <p:sp>
          <p:nvSpPr>
            <p:cNvPr id="35" name="TextBox 34">
              <a:extLst>
                <a:ext uri="{FF2B5EF4-FFF2-40B4-BE49-F238E27FC236}">
                  <a16:creationId xmlns:a16="http://schemas.microsoft.com/office/drawing/2014/main" id="{960F9669-113A-4625-B07E-B199E530A5B9}"/>
                </a:ext>
              </a:extLst>
            </p:cNvPr>
            <p:cNvSpPr txBox="1"/>
            <p:nvPr/>
          </p:nvSpPr>
          <p:spPr>
            <a:xfrm>
              <a:off x="7667134" y="2826975"/>
              <a:ext cx="1586839" cy="369332"/>
            </a:xfrm>
            <a:prstGeom prst="rect">
              <a:avLst/>
            </a:prstGeom>
            <a:noFill/>
          </p:spPr>
          <p:txBody>
            <a:bodyPr wrap="square" rtlCol="0">
              <a:spAutoFit/>
            </a:bodyPr>
            <a:lstStyle/>
            <a:p>
              <a:pPr algn="ctr"/>
              <a:r>
                <a:rPr lang="en-US" dirty="0"/>
                <a:t>Discriminator</a:t>
              </a:r>
            </a:p>
          </p:txBody>
        </p:sp>
        <p:sp>
          <p:nvSpPr>
            <p:cNvPr id="36" name="TextBox 35">
              <a:extLst>
                <a:ext uri="{FF2B5EF4-FFF2-40B4-BE49-F238E27FC236}">
                  <a16:creationId xmlns:a16="http://schemas.microsoft.com/office/drawing/2014/main" id="{63F44C35-ED23-4B00-B104-148FEAEED7C0}"/>
                </a:ext>
              </a:extLst>
            </p:cNvPr>
            <p:cNvSpPr txBox="1"/>
            <p:nvPr/>
          </p:nvSpPr>
          <p:spPr>
            <a:xfrm>
              <a:off x="4418027" y="3790729"/>
              <a:ext cx="1385734" cy="369332"/>
            </a:xfrm>
            <a:prstGeom prst="rect">
              <a:avLst/>
            </a:prstGeom>
            <a:noFill/>
          </p:spPr>
          <p:txBody>
            <a:bodyPr wrap="square" rtlCol="0">
              <a:spAutoFit/>
            </a:bodyPr>
            <a:lstStyle/>
            <a:p>
              <a:pPr algn="ctr"/>
              <a:r>
                <a:rPr lang="en-US" dirty="0"/>
                <a:t>Generator</a:t>
              </a:r>
            </a:p>
          </p:txBody>
        </p:sp>
        <p:sp>
          <p:nvSpPr>
            <p:cNvPr id="38" name="TextBox 37">
              <a:extLst>
                <a:ext uri="{FF2B5EF4-FFF2-40B4-BE49-F238E27FC236}">
                  <a16:creationId xmlns:a16="http://schemas.microsoft.com/office/drawing/2014/main" id="{A8AEB2E8-A612-4B0A-9B21-B2A6E7C2B935}"/>
                </a:ext>
              </a:extLst>
            </p:cNvPr>
            <p:cNvSpPr txBox="1"/>
            <p:nvPr/>
          </p:nvSpPr>
          <p:spPr>
            <a:xfrm>
              <a:off x="9936644" y="3610767"/>
              <a:ext cx="1385738" cy="646331"/>
            </a:xfrm>
            <a:prstGeom prst="rect">
              <a:avLst/>
            </a:prstGeom>
            <a:noFill/>
          </p:spPr>
          <p:txBody>
            <a:bodyPr wrap="square" rtlCol="0">
              <a:spAutoFit/>
            </a:bodyPr>
            <a:lstStyle/>
            <a:p>
              <a:r>
                <a:rPr lang="en-US" dirty="0"/>
                <a:t>Predicted label</a:t>
              </a:r>
            </a:p>
          </p:txBody>
        </p:sp>
      </p:gr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0DEEBFF-8B6F-4E1B-B3A8-1F6516961041}"/>
                  </a:ext>
                </a:extLst>
              </p:cNvPr>
              <p:cNvSpPr/>
              <p:nvPr/>
            </p:nvSpPr>
            <p:spPr>
              <a:xfrm>
                <a:off x="1027522" y="5403830"/>
                <a:ext cx="10609551" cy="620363"/>
              </a:xfrm>
              <a:prstGeom prst="rect">
                <a:avLst/>
              </a:prstGeom>
            </p:spPr>
            <p:txBody>
              <a:bodyPr wrap="square">
                <a:spAutoFit/>
              </a:bodyPr>
              <a:lstStyle/>
              <a:p>
                <a:r>
                  <a:rPr lang="en-US" sz="2400" b="1" i="1" dirty="0">
                    <a:solidFill>
                      <a:srgbClr val="FF0000"/>
                    </a:solidFill>
                    <a:latin typeface="Times New Roman" panose="02020603050405020304" pitchFamily="18" charset="0"/>
                    <a:cs typeface="Times New Roman" panose="02020603050405020304" pitchFamily="18" charset="0"/>
                  </a:rPr>
                  <a:t>Value Function</a:t>
                </a:r>
                <a:r>
                  <a:rPr lang="en-US" sz="2000" b="1" i="1" dirty="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r>
                      <a:rPr lang="en-US" sz="2000" b="1" i="1" smtClean="0">
                        <a:solidFill>
                          <a:srgbClr val="FF0000"/>
                        </a:solidFill>
                        <a:latin typeface="Cambria Math" panose="02040503050406030204" pitchFamily="18" charset="0"/>
                      </a:rPr>
                      <m:t>   </m:t>
                    </m:r>
                    <m:limLow>
                      <m:limLowPr>
                        <m:ctrlPr>
                          <a:rPr lang="en-US" sz="2000" b="1" i="1">
                            <a:latin typeface="Cambria Math" panose="02040503050406030204" pitchFamily="18" charset="0"/>
                          </a:rPr>
                        </m:ctrlPr>
                      </m:limLowPr>
                      <m:e>
                        <m:groupChr>
                          <m:groupChrPr>
                            <m:chr m:val="⏟"/>
                            <m:ctrlPr>
                              <a:rPr lang="en-US" sz="2000" b="1" i="1">
                                <a:latin typeface="Cambria Math" panose="02040503050406030204" pitchFamily="18" charset="0"/>
                              </a:rPr>
                            </m:ctrlPr>
                          </m:groupChrPr>
                          <m:e>
                            <m:r>
                              <a:rPr lang="en-US" sz="2000" b="1" i="1">
                                <a:latin typeface="Cambria Math" panose="02040503050406030204" pitchFamily="18" charset="0"/>
                              </a:rPr>
                              <m:t>𝒎𝒊𝒏</m:t>
                            </m:r>
                          </m:e>
                        </m:groupChr>
                      </m:e>
                      <m:lim>
                        <m:r>
                          <a:rPr lang="en-US" sz="2000" b="1" i="1">
                            <a:latin typeface="Cambria Math" panose="02040503050406030204" pitchFamily="18" charset="0"/>
                          </a:rPr>
                          <m:t>𝑮</m:t>
                        </m:r>
                      </m:lim>
                    </m:limLow>
                    <m:limLow>
                      <m:limLowPr>
                        <m:ctrlPr>
                          <a:rPr lang="en-US" sz="2000" b="1" i="1">
                            <a:latin typeface="Cambria Math" panose="02040503050406030204" pitchFamily="18" charset="0"/>
                          </a:rPr>
                        </m:ctrlPr>
                      </m:limLowPr>
                      <m:e>
                        <m:groupChr>
                          <m:groupChrPr>
                            <m:chr m:val="⏟"/>
                            <m:ctrlPr>
                              <a:rPr lang="en-US" sz="2000" b="1" i="1">
                                <a:latin typeface="Cambria Math" panose="02040503050406030204" pitchFamily="18" charset="0"/>
                              </a:rPr>
                            </m:ctrlPr>
                          </m:groupChrPr>
                          <m:e>
                            <m:r>
                              <a:rPr lang="en-US" sz="2000" b="1" i="1">
                                <a:latin typeface="Cambria Math" panose="02040503050406030204" pitchFamily="18" charset="0"/>
                              </a:rPr>
                              <m:t>𝒎𝒂𝒙</m:t>
                            </m:r>
                          </m:e>
                        </m:groupChr>
                      </m:e>
                      <m:lim>
                        <m:r>
                          <a:rPr lang="en-US" sz="2000" b="1" i="1">
                            <a:latin typeface="Cambria Math" panose="02040503050406030204" pitchFamily="18" charset="0"/>
                          </a:rPr>
                          <m:t>𝑫</m:t>
                        </m:r>
                      </m:lim>
                    </m:limLow>
                    <m:r>
                      <a:rPr lang="en-US" sz="2000" b="1" i="1">
                        <a:latin typeface="Cambria Math" panose="02040503050406030204" pitchFamily="18" charset="0"/>
                      </a:rPr>
                      <m:t>𝑽</m:t>
                    </m:r>
                    <m:d>
                      <m:dPr>
                        <m:ctrlPr>
                          <a:rPr lang="en-US" sz="2000" b="1" i="1">
                            <a:latin typeface="Cambria Math" panose="02040503050406030204" pitchFamily="18" charset="0"/>
                          </a:rPr>
                        </m:ctrlPr>
                      </m:dPr>
                      <m:e>
                        <m:r>
                          <a:rPr lang="en-US" sz="2000" b="1" i="1">
                            <a:latin typeface="Cambria Math" panose="02040503050406030204" pitchFamily="18" charset="0"/>
                          </a:rPr>
                          <m:t>𝑫</m:t>
                        </m:r>
                        <m:r>
                          <a:rPr lang="en-US" sz="2000" b="1" i="1">
                            <a:latin typeface="Cambria Math" panose="02040503050406030204" pitchFamily="18" charset="0"/>
                          </a:rPr>
                          <m:t>,</m:t>
                        </m:r>
                        <m:r>
                          <a:rPr lang="en-US" sz="2000" b="1" i="1">
                            <a:latin typeface="Cambria Math" panose="02040503050406030204" pitchFamily="18" charset="0"/>
                          </a:rPr>
                          <m:t>𝑮</m:t>
                        </m:r>
                      </m:e>
                    </m:d>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𝑬</m:t>
                        </m:r>
                      </m:e>
                      <m:sub>
                        <m:r>
                          <a:rPr lang="en-US" sz="2000" b="1" i="1">
                            <a:latin typeface="Cambria Math" panose="02040503050406030204" pitchFamily="18" charset="0"/>
                          </a:rPr>
                          <m:t>𝒙</m:t>
                        </m:r>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𝒅𝒂𝒕𝒂</m:t>
                            </m:r>
                          </m:sub>
                        </m:sSub>
                        <m:r>
                          <a:rPr lang="en-US" sz="2000" b="1" i="1">
                            <a:latin typeface="Cambria Math" panose="02040503050406030204" pitchFamily="18" charset="0"/>
                          </a:rPr>
                          <m:t>(</m:t>
                        </m:r>
                        <m:r>
                          <a:rPr lang="en-US" sz="2000" b="1" i="1">
                            <a:latin typeface="Cambria Math" panose="02040503050406030204" pitchFamily="18" charset="0"/>
                          </a:rPr>
                          <m:t>𝒙</m:t>
                        </m:r>
                        <m:r>
                          <a:rPr lang="en-US" sz="2000" b="1" i="1">
                            <a:latin typeface="Cambria Math" panose="02040503050406030204" pitchFamily="18" charset="0"/>
                          </a:rPr>
                          <m:t>)</m:t>
                        </m:r>
                      </m:sub>
                    </m:sSub>
                    <m:d>
                      <m:dPr>
                        <m:begChr m:val="["/>
                        <m:endChr m:val="]"/>
                        <m:ctrlPr>
                          <a:rPr lang="en-US" sz="2000" b="1" i="1">
                            <a:latin typeface="Cambria Math" panose="02040503050406030204" pitchFamily="18" charset="0"/>
                          </a:rPr>
                        </m:ctrlPr>
                      </m:dPr>
                      <m:e>
                        <m:r>
                          <a:rPr lang="en-US" sz="2000" b="1" i="1">
                            <a:latin typeface="Cambria Math" panose="02040503050406030204" pitchFamily="18" charset="0"/>
                          </a:rPr>
                          <m:t>𝒍𝒐𝒈𝑫</m:t>
                        </m:r>
                        <m:d>
                          <m:dPr>
                            <m:ctrlPr>
                              <a:rPr lang="en-US" sz="2000" b="1" i="1">
                                <a:latin typeface="Cambria Math" panose="02040503050406030204" pitchFamily="18" charset="0"/>
                              </a:rPr>
                            </m:ctrlPr>
                          </m:dPr>
                          <m:e>
                            <m:r>
                              <a:rPr lang="en-US" sz="2000" b="1" i="1">
                                <a:latin typeface="Cambria Math" panose="02040503050406030204" pitchFamily="18" charset="0"/>
                              </a:rPr>
                              <m:t>𝒙</m:t>
                            </m:r>
                          </m:e>
                        </m:d>
                      </m:e>
                    </m:d>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𝑬</m:t>
                        </m:r>
                      </m:e>
                      <m:sub>
                        <m:r>
                          <a:rPr lang="en-US" sz="2000" b="1" i="1">
                            <a:latin typeface="Cambria Math" panose="02040503050406030204" pitchFamily="18" charset="0"/>
                          </a:rPr>
                          <m:t>𝒛</m:t>
                        </m:r>
                        <m:r>
                          <a:rPr lang="en-US" sz="2000" b="1" i="1">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a:latin typeface="Cambria Math" panose="02040503050406030204" pitchFamily="18" charset="0"/>
                              </a:rPr>
                              <m:t>𝒑</m:t>
                            </m:r>
                          </m:e>
                          <m:sub>
                            <m:r>
                              <a:rPr lang="en-US" sz="2000" b="1" i="1">
                                <a:latin typeface="Cambria Math" panose="02040503050406030204" pitchFamily="18" charset="0"/>
                              </a:rPr>
                              <m:t>𝒛</m:t>
                            </m:r>
                          </m:sub>
                        </m:sSub>
                        <m:r>
                          <a:rPr lang="en-US" sz="2000" b="1" i="1">
                            <a:latin typeface="Cambria Math" panose="02040503050406030204" pitchFamily="18" charset="0"/>
                          </a:rPr>
                          <m:t>(</m:t>
                        </m:r>
                        <m:r>
                          <a:rPr lang="en-US" sz="2000" b="1" i="1">
                            <a:latin typeface="Cambria Math" panose="02040503050406030204" pitchFamily="18" charset="0"/>
                          </a:rPr>
                          <m:t>𝒛</m:t>
                        </m:r>
                        <m:r>
                          <a:rPr lang="en-US" sz="2000" b="1" i="1">
                            <a:latin typeface="Cambria Math" panose="02040503050406030204" pitchFamily="18" charset="0"/>
                          </a:rPr>
                          <m:t>)</m:t>
                        </m:r>
                      </m:sub>
                    </m:sSub>
                    <m:r>
                      <a:rPr lang="en-US" sz="2000" b="1" i="1">
                        <a:latin typeface="Cambria Math" panose="02040503050406030204" pitchFamily="18" charset="0"/>
                      </a:rPr>
                      <m:t>[</m:t>
                    </m:r>
                    <m:r>
                      <a:rPr lang="en-US" sz="2000" b="1" i="1">
                        <a:latin typeface="Cambria Math" panose="02040503050406030204" pitchFamily="18" charset="0"/>
                      </a:rPr>
                      <m:t>𝒍𝒐𝒈</m:t>
                    </m:r>
                    <m:r>
                      <a:rPr lang="en-US" sz="2000" b="1" i="1">
                        <a:latin typeface="Cambria Math" panose="02040503050406030204" pitchFamily="18" charset="0"/>
                      </a:rPr>
                      <m:t>⁡(</m:t>
                    </m:r>
                    <m:r>
                      <a:rPr lang="en-US" sz="2000" b="1" i="1">
                        <a:latin typeface="Cambria Math" panose="02040503050406030204" pitchFamily="18" charset="0"/>
                      </a:rPr>
                      <m:t>𝟏</m:t>
                    </m:r>
                    <m:r>
                      <a:rPr lang="en-US" sz="2000" b="1" i="1">
                        <a:latin typeface="Cambria Math" panose="02040503050406030204" pitchFamily="18" charset="0"/>
                      </a:rPr>
                      <m:t>−</m:t>
                    </m:r>
                    <m:r>
                      <a:rPr lang="en-US" sz="2000" b="1" i="1">
                        <a:latin typeface="Cambria Math" panose="02040503050406030204" pitchFamily="18" charset="0"/>
                      </a:rPr>
                      <m:t>𝑫</m:t>
                    </m:r>
                    <m:r>
                      <a:rPr lang="en-US" sz="2000" b="1" i="1">
                        <a:latin typeface="Cambria Math" panose="02040503050406030204" pitchFamily="18" charset="0"/>
                      </a:rPr>
                      <m:t>(</m:t>
                    </m:r>
                    <m:r>
                      <a:rPr lang="en-US" sz="2000" b="1" i="1">
                        <a:latin typeface="Cambria Math" panose="02040503050406030204" pitchFamily="18" charset="0"/>
                      </a:rPr>
                      <m:t>𝑮</m:t>
                    </m:r>
                    <m:r>
                      <a:rPr lang="en-US" sz="2000" b="1" i="1">
                        <a:latin typeface="Cambria Math" panose="02040503050406030204" pitchFamily="18" charset="0"/>
                      </a:rPr>
                      <m:t>(</m:t>
                    </m:r>
                    <m:r>
                      <a:rPr lang="en-US" sz="2000" b="1" i="1">
                        <a:latin typeface="Cambria Math" panose="02040503050406030204" pitchFamily="18" charset="0"/>
                      </a:rPr>
                      <m:t>𝒛</m:t>
                    </m:r>
                    <m:r>
                      <a:rPr lang="en-US" sz="2000" b="1" i="1">
                        <a:latin typeface="Cambria Math" panose="02040503050406030204" pitchFamily="18" charset="0"/>
                      </a:rPr>
                      <m:t>)))]</m:t>
                    </m:r>
                  </m:oMath>
                </a14:m>
                <a:endParaRPr lang="en-US" sz="2000" b="1" dirty="0">
                  <a:latin typeface="Times New Roman" panose="02020603050405020304" pitchFamily="18"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F0DEEBFF-8B6F-4E1B-B3A8-1F6516961041}"/>
                  </a:ext>
                </a:extLst>
              </p:cNvPr>
              <p:cNvSpPr>
                <a:spLocks noRot="1" noChangeAspect="1" noMove="1" noResize="1" noEditPoints="1" noAdjustHandles="1" noChangeArrowheads="1" noChangeShapeType="1" noTextEdit="1"/>
              </p:cNvSpPr>
              <p:nvPr/>
            </p:nvSpPr>
            <p:spPr>
              <a:xfrm>
                <a:off x="1027522" y="5403830"/>
                <a:ext cx="10609551" cy="620363"/>
              </a:xfrm>
              <a:prstGeom prst="rect">
                <a:avLst/>
              </a:prstGeom>
              <a:blipFill>
                <a:blip r:embed="rId3"/>
                <a:stretch>
                  <a:fillRect l="-920" t="-11765" b="-14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11FA6747-87A8-41D2-9A35-FFFDFE8EBBAE}"/>
              </a:ext>
            </a:extLst>
          </p:cNvPr>
          <p:cNvSpPr>
            <a:spLocks noGrp="1"/>
          </p:cNvSpPr>
          <p:nvPr>
            <p:ph type="sldNum" sz="quarter" idx="12"/>
          </p:nvPr>
        </p:nvSpPr>
        <p:spPr/>
        <p:txBody>
          <a:bodyPr/>
          <a:lstStyle/>
          <a:p>
            <a:fld id="{DFCFEAD3-77B4-49A4-A204-BECD560184B5}" type="slidenum">
              <a:rPr lang="en-US" smtClean="0"/>
              <a:t>5</a:t>
            </a:fld>
            <a:endParaRPr lang="en-US"/>
          </a:p>
        </p:txBody>
      </p:sp>
    </p:spTree>
    <p:extLst>
      <p:ext uri="{BB962C8B-B14F-4D97-AF65-F5344CB8AC3E}">
        <p14:creationId xmlns:p14="http://schemas.microsoft.com/office/powerpoint/2010/main" val="1284266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942BDD-E142-4439-BCBF-EEC30760AC5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GAN | </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Theory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9E9AE58-B4B7-4600-9CDF-C717640271A7}"/>
                  </a:ext>
                </a:extLst>
              </p:cNvPr>
              <p:cNvSpPr>
                <a:spLocks noGrp="1"/>
              </p:cNvSpPr>
              <p:nvPr>
                <p:ph idx="1"/>
              </p:nvPr>
            </p:nvSpPr>
            <p:spPr>
              <a:xfrm>
                <a:off x="829322" y="1630221"/>
                <a:ext cx="10515600" cy="4709745"/>
              </a:xfrm>
            </p:spPr>
            <p:txBody>
              <a:bodyPr>
                <a:normAutofit lnSpcReduction="10000"/>
              </a:bodyPr>
              <a:lstStyle/>
              <a:p>
                <a:r>
                  <a:rPr lang="en-US" sz="1800" dirty="0">
                    <a:latin typeface="Times New Roman" panose="02020603050405020304" pitchFamily="18" charset="0"/>
                    <a:cs typeface="Times New Roman" panose="02020603050405020304" pitchFamily="18" charset="0"/>
                  </a:rPr>
                  <a:t>D and G play the following two-player minimax game with value function:</a:t>
                </a:r>
              </a:p>
              <a:p>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a:t>
                </a:r>
                <a14:m>
                  <m:oMath xmlns:m="http://schemas.openxmlformats.org/officeDocument/2006/math">
                    <m:limLow>
                      <m:limLowPr>
                        <m:ctrlPr>
                          <a:rPr lang="en-US" sz="1800" i="1">
                            <a:latin typeface="Cambria Math" panose="02040503050406030204" pitchFamily="18" charset="0"/>
                          </a:rPr>
                        </m:ctrlPr>
                      </m:limLowPr>
                      <m:e>
                        <m:groupChr>
                          <m:groupChrPr>
                            <m:chr m:val="⏟"/>
                            <m:ctrlPr>
                              <a:rPr lang="en-US" sz="1800" i="1">
                                <a:latin typeface="Cambria Math" panose="02040503050406030204" pitchFamily="18" charset="0"/>
                              </a:rPr>
                            </m:ctrlPr>
                          </m:groupChrPr>
                          <m:e>
                            <m:r>
                              <a:rPr lang="en-US" sz="1800" i="1">
                                <a:latin typeface="Cambria Math" panose="02040503050406030204" pitchFamily="18" charset="0"/>
                              </a:rPr>
                              <m:t>𝑚𝑖𝑛</m:t>
                            </m:r>
                          </m:e>
                        </m:groupChr>
                      </m:e>
                      <m:lim>
                        <m:r>
                          <a:rPr lang="en-US" sz="1800" i="1">
                            <a:latin typeface="Cambria Math" panose="02040503050406030204" pitchFamily="18" charset="0"/>
                          </a:rPr>
                          <m:t>𝐺</m:t>
                        </m:r>
                      </m:lim>
                    </m:limLow>
                    <m:limLow>
                      <m:limLowPr>
                        <m:ctrlPr>
                          <a:rPr lang="en-US" sz="1800" i="1">
                            <a:latin typeface="Cambria Math" panose="02040503050406030204" pitchFamily="18" charset="0"/>
                          </a:rPr>
                        </m:ctrlPr>
                      </m:limLowPr>
                      <m:e>
                        <m:groupChr>
                          <m:groupChrPr>
                            <m:chr m:val="⏟"/>
                            <m:ctrlPr>
                              <a:rPr lang="en-US" sz="1800" i="1">
                                <a:latin typeface="Cambria Math" panose="02040503050406030204" pitchFamily="18" charset="0"/>
                              </a:rPr>
                            </m:ctrlPr>
                          </m:groupChrPr>
                          <m:e>
                            <m:r>
                              <a:rPr lang="en-US" sz="1800" i="1">
                                <a:latin typeface="Cambria Math" panose="02040503050406030204" pitchFamily="18" charset="0"/>
                              </a:rPr>
                              <m:t>𝑚𝑎𝑥</m:t>
                            </m:r>
                          </m:e>
                        </m:groupChr>
                      </m:e>
                      <m:lim>
                        <m:r>
                          <a:rPr lang="en-US" sz="1800" i="1">
                            <a:latin typeface="Cambria Math" panose="02040503050406030204" pitchFamily="18" charset="0"/>
                          </a:rPr>
                          <m:t>𝐷</m:t>
                        </m:r>
                      </m:lim>
                    </m:limLow>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𝐷</m:t>
                        </m:r>
                        <m:r>
                          <a:rPr lang="en-US" sz="1800" i="1">
                            <a:latin typeface="Cambria Math" panose="02040503050406030204" pitchFamily="18" charset="0"/>
                          </a:rPr>
                          <m:t>,</m:t>
                        </m:r>
                        <m:r>
                          <a:rPr lang="en-US" sz="1800" i="1">
                            <a:latin typeface="Cambria Math" panose="02040503050406030204" pitchFamily="18" charset="0"/>
                          </a:rPr>
                          <m:t>𝐺</m:t>
                        </m:r>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𝑥</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𝑑𝑎𝑡𝑎</m:t>
                            </m:r>
                          </m:sub>
                        </m:sSub>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sub>
                    </m:sSub>
                    <m:d>
                      <m:dPr>
                        <m:begChr m:val="["/>
                        <m:endChr m:val="]"/>
                        <m:ctrlPr>
                          <a:rPr lang="en-US" sz="1800" i="1">
                            <a:latin typeface="Cambria Math" panose="02040503050406030204" pitchFamily="18" charset="0"/>
                          </a:rPr>
                        </m:ctrlPr>
                      </m:dPr>
                      <m:e>
                        <m:r>
                          <a:rPr lang="en-US" sz="1800" i="1">
                            <a:latin typeface="Cambria Math" panose="02040503050406030204" pitchFamily="18" charset="0"/>
                          </a:rPr>
                          <m:t>𝑙𝑜𝑔𝐷</m:t>
                        </m:r>
                        <m:d>
                          <m:dPr>
                            <m:ctrlPr>
                              <a:rPr lang="en-US" sz="1800" i="1">
                                <a:latin typeface="Cambria Math" panose="02040503050406030204" pitchFamily="18" charset="0"/>
                              </a:rPr>
                            </m:ctrlPr>
                          </m:dPr>
                          <m:e>
                            <m:r>
                              <a:rPr lang="en-US" sz="1800" i="1">
                                <a:latin typeface="Cambria Math" panose="02040503050406030204" pitchFamily="18" charset="0"/>
                              </a:rPr>
                              <m:t>𝑥</m:t>
                            </m:r>
                          </m:e>
                        </m:d>
                      </m:e>
                    </m:d>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𝐸</m:t>
                        </m:r>
                      </m:e>
                      <m:sub>
                        <m:r>
                          <a:rPr lang="en-US" sz="1800" i="1">
                            <a:latin typeface="Cambria Math" panose="02040503050406030204" pitchFamily="18" charset="0"/>
                          </a:rPr>
                          <m:t>𝑧</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𝑧</m:t>
                            </m:r>
                          </m:sub>
                        </m:sSub>
                        <m:r>
                          <a:rPr lang="en-US" sz="1800" i="1">
                            <a:latin typeface="Cambria Math" panose="02040503050406030204" pitchFamily="18" charset="0"/>
                          </a:rPr>
                          <m:t>(</m:t>
                        </m:r>
                        <m:r>
                          <a:rPr lang="en-US" sz="1800" i="1">
                            <a:latin typeface="Cambria Math" panose="02040503050406030204" pitchFamily="18" charset="0"/>
                          </a:rPr>
                          <m:t>𝑧</m:t>
                        </m:r>
                        <m:r>
                          <a:rPr lang="en-US" sz="1800" i="1">
                            <a:latin typeface="Cambria Math" panose="02040503050406030204" pitchFamily="18" charset="0"/>
                          </a:rPr>
                          <m:t>)</m:t>
                        </m:r>
                      </m:sub>
                    </m:sSub>
                    <m:r>
                      <a:rPr lang="en-US" sz="1800" i="1">
                        <a:latin typeface="Cambria Math" panose="02040503050406030204" pitchFamily="18" charset="0"/>
                      </a:rPr>
                      <m:t>[</m:t>
                    </m:r>
                    <m:r>
                      <m:rPr>
                        <m:sty m:val="p"/>
                      </m:rPr>
                      <a:rPr lang="en-US" sz="1800">
                        <a:latin typeface="Cambria Math" panose="02040503050406030204" pitchFamily="18" charset="0"/>
                      </a:rPr>
                      <m:t>log</m:t>
                    </m:r>
                    <m:r>
                      <a:rPr lang="en-US" sz="1800" i="1">
                        <a:latin typeface="Cambria Math" panose="02040503050406030204" pitchFamily="18" charset="0"/>
                      </a:rPr>
                      <m:t>⁡(1−</m:t>
                    </m:r>
                    <m:r>
                      <a:rPr lang="en-US" sz="1800" i="1">
                        <a:latin typeface="Cambria Math" panose="02040503050406030204" pitchFamily="18" charset="0"/>
                      </a:rPr>
                      <m:t>𝐷</m:t>
                    </m:r>
                    <m:r>
                      <a:rPr lang="en-US" sz="1800" i="1">
                        <a:latin typeface="Cambria Math" panose="02040503050406030204" pitchFamily="18" charset="0"/>
                      </a:rPr>
                      <m:t>(</m:t>
                    </m:r>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𝑧</m:t>
                    </m:r>
                    <m:r>
                      <a:rPr lang="en-US" sz="1800" i="1">
                        <a:latin typeface="Cambria Math" panose="02040503050406030204" pitchFamily="18" charset="0"/>
                      </a:rPr>
                      <m:t>)))]</m:t>
                    </m:r>
                  </m:oMath>
                </a14:m>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Training criteria for the discriminator D, given any generator G, is to maximize V(G,D)</a:t>
                </a:r>
              </a:p>
              <a:p>
                <a:pPr marL="0" indent="0">
                  <a:buNone/>
                </a:pPr>
                <a:r>
                  <a:rPr 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sz="1800" i="1">
                        <a:latin typeface="Cambria Math" panose="02040503050406030204" pitchFamily="18" charset="0"/>
                      </a:rPr>
                      <m:t>𝑉</m:t>
                    </m:r>
                    <m:d>
                      <m:dPr>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𝐷</m:t>
                        </m:r>
                      </m:e>
                    </m:d>
                    <m:r>
                      <a:rPr lang="en-US" sz="1800" i="1">
                        <a:latin typeface="Cambria Math" panose="02040503050406030204" pitchFamily="18" charset="0"/>
                      </a:rPr>
                      <m:t>= </m:t>
                    </m:r>
                    <m:nary>
                      <m:naryPr>
                        <m:limLoc m:val="undOvr"/>
                        <m:ctrlPr>
                          <a:rPr lang="en-US" sz="1800" i="1">
                            <a:latin typeface="Cambria Math" panose="02040503050406030204" pitchFamily="18" charset="0"/>
                          </a:rPr>
                        </m:ctrlPr>
                      </m:naryPr>
                      <m:sub>
                        <m:r>
                          <m:rPr>
                            <m:brk m:alnAt="24"/>
                          </m:rPr>
                          <a:rPr lang="en-US" sz="1800" i="1">
                            <a:latin typeface="Cambria Math" panose="02040503050406030204" pitchFamily="18" charset="0"/>
                          </a:rPr>
                          <m:t>𝑥</m:t>
                        </m:r>
                      </m:sub>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𝑑𝑎𝑡𝑎</m:t>
                            </m:r>
                          </m:sub>
                        </m:sSub>
                        <m:d>
                          <m:dPr>
                            <m:ctrlPr>
                              <a:rPr lang="en-US" sz="1800" i="1">
                                <a:latin typeface="Cambria Math" panose="02040503050406030204" pitchFamily="18" charset="0"/>
                              </a:rPr>
                            </m:ctrlPr>
                          </m:dPr>
                          <m:e>
                            <m:r>
                              <a:rPr lang="en-US" sz="1800" i="1">
                                <a:latin typeface="Cambria Math" panose="02040503050406030204" pitchFamily="18" charset="0"/>
                              </a:rPr>
                              <m:t>𝑥</m:t>
                            </m:r>
                          </m:e>
                        </m:d>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r>
                                  <a:rPr lang="en-US" sz="1800" i="1">
                                    <a:latin typeface="Cambria Math" panose="02040503050406030204" pitchFamily="18" charset="0"/>
                                  </a:rPr>
                                  <m:t>𝐷</m:t>
                                </m:r>
                                <m:d>
                                  <m:dPr>
                                    <m:ctrlPr>
                                      <a:rPr lang="en-US" sz="1800" i="1">
                                        <a:latin typeface="Cambria Math" panose="02040503050406030204" pitchFamily="18" charset="0"/>
                                      </a:rPr>
                                    </m:ctrlPr>
                                  </m:dPr>
                                  <m:e>
                                    <m:r>
                                      <a:rPr lang="en-US" sz="1800" i="1">
                                        <a:latin typeface="Cambria Math" panose="02040503050406030204" pitchFamily="18" charset="0"/>
                                      </a:rPr>
                                      <m:t>𝑥</m:t>
                                    </m:r>
                                  </m:e>
                                </m:d>
                              </m:e>
                            </m:d>
                          </m:e>
                        </m:func>
                        <m:r>
                          <a:rPr lang="en-US" sz="1800" i="1">
                            <a:latin typeface="Cambria Math" panose="02040503050406030204" pitchFamily="18" charset="0"/>
                          </a:rPr>
                          <m:t>𝑑𝑥</m:t>
                        </m:r>
                        <m:r>
                          <a:rPr lang="en-US" sz="1800" i="1">
                            <a:latin typeface="Cambria Math" panose="02040503050406030204" pitchFamily="18" charset="0"/>
                          </a:rPr>
                          <m:t>+</m:t>
                        </m:r>
                      </m:e>
                    </m:nary>
                    <m:nary>
                      <m:naryPr>
                        <m:limLoc m:val="undOvr"/>
                        <m:ctrlPr>
                          <a:rPr lang="en-US" sz="1800" i="1">
                            <a:latin typeface="Cambria Math" panose="02040503050406030204" pitchFamily="18" charset="0"/>
                          </a:rPr>
                        </m:ctrlPr>
                      </m:naryPr>
                      <m:sub>
                        <m:r>
                          <a:rPr lang="en-US" sz="1800" i="1">
                            <a:latin typeface="Cambria Math" panose="02040503050406030204" pitchFamily="18" charset="0"/>
                          </a:rPr>
                          <m:t>𝑧</m:t>
                        </m:r>
                      </m:sub>
                      <m:sup/>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𝑧</m:t>
                            </m:r>
                          </m:sub>
                        </m:sSub>
                        <m:d>
                          <m:dPr>
                            <m:ctrlPr>
                              <a:rPr lang="en-US" sz="1800" i="1">
                                <a:latin typeface="Cambria Math" panose="02040503050406030204" pitchFamily="18" charset="0"/>
                              </a:rPr>
                            </m:ctrlPr>
                          </m:dPr>
                          <m:e>
                            <m:r>
                              <a:rPr lang="en-US" sz="1800" i="1">
                                <a:latin typeface="Cambria Math" panose="02040503050406030204" pitchFamily="18" charset="0"/>
                              </a:rPr>
                              <m:t>𝑧</m:t>
                            </m:r>
                          </m:e>
                        </m:d>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latin typeface="Cambria Math" panose="02040503050406030204" pitchFamily="18" charset="0"/>
                                  </a:rPr>
                                  <m:t>𝐷</m:t>
                                </m:r>
                                <m:d>
                                  <m:dPr>
                                    <m:ctrlPr>
                                      <a:rPr lang="en-US" sz="1800" i="1">
                                        <a:latin typeface="Cambria Math" panose="02040503050406030204" pitchFamily="18" charset="0"/>
                                      </a:rPr>
                                    </m:ctrlPr>
                                  </m:dPr>
                                  <m:e>
                                    <m:r>
                                      <a:rPr lang="en-US" sz="1800" i="1">
                                        <a:latin typeface="Cambria Math" panose="02040503050406030204" pitchFamily="18" charset="0"/>
                                      </a:rPr>
                                      <m:t>𝐺</m:t>
                                    </m:r>
                                    <m:r>
                                      <a:rPr lang="en-US" sz="1800" i="1">
                                        <a:latin typeface="Cambria Math" panose="02040503050406030204" pitchFamily="18" charset="0"/>
                                      </a:rPr>
                                      <m:t>(</m:t>
                                    </m:r>
                                    <m:r>
                                      <a:rPr lang="en-US" sz="1800" i="1">
                                        <a:latin typeface="Cambria Math" panose="02040503050406030204" pitchFamily="18" charset="0"/>
                                      </a:rPr>
                                      <m:t>𝑧</m:t>
                                    </m:r>
                                    <m:r>
                                      <a:rPr lang="en-US" sz="1800" i="1">
                                        <a:latin typeface="Cambria Math" panose="02040503050406030204" pitchFamily="18" charset="0"/>
                                      </a:rPr>
                                      <m:t>)</m:t>
                                    </m:r>
                                  </m:e>
                                </m:d>
                              </m:e>
                            </m:d>
                          </m:e>
                        </m:func>
                        <m:r>
                          <a:rPr lang="en-US" sz="1800" i="1">
                            <a:latin typeface="Cambria Math" panose="02040503050406030204" pitchFamily="18" charset="0"/>
                          </a:rPr>
                          <m:t>𝑑𝑧</m:t>
                        </m:r>
                      </m:e>
                    </m:nary>
                  </m:oMath>
                </a14:m>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sz="1800" i="1">
                        <a:latin typeface="Cambria Math" panose="02040503050406030204" pitchFamily="18" charset="0"/>
                      </a:rPr>
                      <m:t>=</m:t>
                    </m:r>
                    <m:nary>
                      <m:naryPr>
                        <m:limLoc m:val="undOvr"/>
                        <m:ctrlPr>
                          <a:rPr lang="en-US" sz="1800" i="1">
                            <a:latin typeface="Cambria Math" panose="02040503050406030204" pitchFamily="18" charset="0"/>
                          </a:rPr>
                        </m:ctrlPr>
                      </m:naryPr>
                      <m:sub>
                        <m:r>
                          <m:rPr>
                            <m:brk m:alnAt="24"/>
                          </m:rPr>
                          <a:rPr lang="en-US" sz="1800" i="1">
                            <a:latin typeface="Cambria Math" panose="02040503050406030204" pitchFamily="18" charset="0"/>
                          </a:rPr>
                          <m:t>𝑥</m:t>
                        </m:r>
                      </m:sub>
                      <m:sup/>
                      <m:e>
                        <m:sSub>
                          <m:sSubPr>
                            <m:ctrlPr>
                              <a:rPr lang="en-US" sz="1800" i="1">
                                <a:latin typeface="Cambria Math" panose="02040503050406030204" pitchFamily="18" charset="0"/>
                              </a:rPr>
                            </m:ctrlPr>
                          </m:sSubPr>
                          <m:e>
                            <m:r>
                              <a:rPr lang="en-US" sz="1800" i="1">
                                <a:latin typeface="Cambria Math" panose="02040503050406030204" pitchFamily="18" charset="0"/>
                              </a:rPr>
                              <m:t>[ </m:t>
                            </m:r>
                            <m:r>
                              <a:rPr lang="en-US" sz="1800" i="1">
                                <a:latin typeface="Cambria Math" panose="02040503050406030204" pitchFamily="18" charset="0"/>
                              </a:rPr>
                              <m:t>𝑝</m:t>
                            </m:r>
                          </m:e>
                          <m:sub>
                            <m:r>
                              <a:rPr lang="en-US" sz="1800" i="1">
                                <a:latin typeface="Cambria Math" panose="02040503050406030204" pitchFamily="18" charset="0"/>
                              </a:rPr>
                              <m:t>𝑑𝑎𝑡𝑎</m:t>
                            </m:r>
                          </m:sub>
                        </m:sSub>
                        <m:d>
                          <m:dPr>
                            <m:ctrlPr>
                              <a:rPr lang="en-US" sz="1800" i="1">
                                <a:latin typeface="Cambria Math" panose="02040503050406030204" pitchFamily="18" charset="0"/>
                              </a:rPr>
                            </m:ctrlPr>
                          </m:dPr>
                          <m:e>
                            <m:r>
                              <a:rPr lang="en-US" sz="1800" i="1">
                                <a:latin typeface="Cambria Math" panose="02040503050406030204" pitchFamily="18" charset="0"/>
                              </a:rPr>
                              <m:t>𝑥</m:t>
                            </m:r>
                          </m:e>
                        </m:d>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r>
                                  <a:rPr lang="en-US" sz="1800" i="1">
                                    <a:latin typeface="Cambria Math" panose="02040503050406030204" pitchFamily="18" charset="0"/>
                                  </a:rPr>
                                  <m:t>𝐷</m:t>
                                </m:r>
                                <m:d>
                                  <m:dPr>
                                    <m:ctrlPr>
                                      <a:rPr lang="en-US" sz="1800" i="1">
                                        <a:latin typeface="Cambria Math" panose="02040503050406030204" pitchFamily="18" charset="0"/>
                                      </a:rPr>
                                    </m:ctrlPr>
                                  </m:dPr>
                                  <m:e>
                                    <m:r>
                                      <a:rPr lang="en-US" sz="1800" i="1">
                                        <a:latin typeface="Cambria Math" panose="02040503050406030204" pitchFamily="18" charset="0"/>
                                      </a:rPr>
                                      <m:t>𝑥</m:t>
                                    </m:r>
                                  </m:e>
                                </m:d>
                              </m:e>
                            </m:d>
                          </m:e>
                        </m:func>
                        <m:r>
                          <a:rPr lang="en-US" sz="1800" i="1">
                            <a:latin typeface="Cambria Math" panose="02040503050406030204" pitchFamily="18" charset="0"/>
                          </a:rPr>
                          <m:t>+</m:t>
                        </m:r>
                      </m:e>
                    </m:nary>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𝑔</m:t>
                        </m:r>
                      </m:sub>
                    </m:sSub>
                    <m:d>
                      <m:dPr>
                        <m:ctrlPr>
                          <a:rPr lang="en-US" sz="1800" i="1">
                            <a:latin typeface="Cambria Math" panose="02040503050406030204" pitchFamily="18" charset="0"/>
                          </a:rPr>
                        </m:ctrlPr>
                      </m:dPr>
                      <m:e>
                        <m:r>
                          <a:rPr lang="en-US" sz="1800" i="1">
                            <a:latin typeface="Cambria Math" panose="02040503050406030204" pitchFamily="18" charset="0"/>
                          </a:rPr>
                          <m:t>𝑥</m:t>
                        </m:r>
                      </m:e>
                    </m:d>
                    <m:func>
                      <m:funcPr>
                        <m:ctrlPr>
                          <a:rPr lang="en-US" sz="1800" i="1">
                            <a:latin typeface="Cambria Math" panose="02040503050406030204" pitchFamily="18" charset="0"/>
                          </a:rPr>
                        </m:ctrlPr>
                      </m:funcPr>
                      <m:fName>
                        <m:r>
                          <m:rPr>
                            <m:sty m:val="p"/>
                          </m:rPr>
                          <a:rPr lang="en-US" sz="1800">
                            <a:latin typeface="Cambria Math" panose="02040503050406030204" pitchFamily="18" charset="0"/>
                          </a:rPr>
                          <m:t>log</m:t>
                        </m:r>
                      </m:fName>
                      <m:e>
                        <m:d>
                          <m:dPr>
                            <m:ctrlPr>
                              <a:rPr lang="en-US" sz="1800" i="1">
                                <a:latin typeface="Cambria Math" panose="02040503050406030204" pitchFamily="18" charset="0"/>
                              </a:rPr>
                            </m:ctrlPr>
                          </m:dPr>
                          <m:e>
                            <m:r>
                              <a:rPr lang="en-US" sz="1800" i="1">
                                <a:latin typeface="Cambria Math" panose="02040503050406030204" pitchFamily="18" charset="0"/>
                              </a:rPr>
                              <m:t>1−</m:t>
                            </m:r>
                            <m:r>
                              <a:rPr lang="en-US" sz="1800" i="1">
                                <a:latin typeface="Cambria Math" panose="02040503050406030204" pitchFamily="18" charset="0"/>
                              </a:rPr>
                              <m:t>𝐷</m:t>
                            </m:r>
                            <m:d>
                              <m:dPr>
                                <m:ctrlPr>
                                  <a:rPr lang="en-US" sz="1800" i="1">
                                    <a:latin typeface="Cambria Math" panose="02040503050406030204" pitchFamily="18" charset="0"/>
                                  </a:rPr>
                                </m:ctrlPr>
                              </m:dPr>
                              <m:e>
                                <m:r>
                                  <a:rPr lang="en-US" sz="1800" i="1">
                                    <a:latin typeface="Cambria Math" panose="02040503050406030204" pitchFamily="18" charset="0"/>
                                  </a:rPr>
                                  <m:t>𝑥</m:t>
                                </m:r>
                              </m:e>
                            </m:d>
                          </m:e>
                        </m:d>
                        <m:r>
                          <a:rPr lang="en-US" sz="1800" i="1">
                            <a:latin typeface="Cambria Math" panose="02040503050406030204" pitchFamily="18" charset="0"/>
                          </a:rPr>
                          <m:t> ]</m:t>
                        </m:r>
                      </m:e>
                    </m:func>
                    <m:r>
                      <a:rPr lang="en-US" sz="1800" i="1">
                        <a:latin typeface="Cambria Math" panose="02040503050406030204" pitchFamily="18" charset="0"/>
                      </a:rPr>
                      <m:t>𝑑𝑥</m:t>
                    </m:r>
                  </m:oMath>
                </a14:m>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For any (</a:t>
                </a:r>
                <a:r>
                  <a:rPr lang="en-US" sz="1800" dirty="0" err="1">
                    <a:latin typeface="Times New Roman" panose="02020603050405020304" pitchFamily="18" charset="0"/>
                    <a:cs typeface="Times New Roman" panose="02020603050405020304" pitchFamily="18" charset="0"/>
                  </a:rPr>
                  <a:t>a,b</a:t>
                </a:r>
                <a:r>
                  <a:rPr 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1800" dirty="0">
                    <a:latin typeface="Times New Roman" panose="02020603050405020304" pitchFamily="18" charset="0"/>
                    <a:cs typeface="Times New Roman" panose="02020603050405020304" pitchFamily="18" charset="0"/>
                  </a:rPr>
                  <a:t>R</a:t>
                </a:r>
                <a:r>
                  <a:rPr lang="en-US" sz="1800" baseline="30000" dirty="0">
                    <a:latin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cs typeface="Times New Roman" panose="02020603050405020304" pitchFamily="18" charset="0"/>
                  </a:rPr>
                  <a:t> \ {0,0}, the function y </a:t>
                </a:r>
                <a:r>
                  <a:rPr lang="en-US" sz="1800" dirty="0">
                    <a:latin typeface="Times New Roman" panose="02020603050405020304" pitchFamily="18" charset="0"/>
                    <a:cs typeface="Times New Roman" panose="02020603050405020304" pitchFamily="18" charset="0"/>
                    <a:sym typeface="Wingdings" panose="05000000000000000000" pitchFamily="2" charset="2"/>
                  </a:rPr>
                  <a:t> a log(y) + b log(1-y) achieves its maximum in [0,1] at </a:t>
                </a:r>
                <a14:m>
                  <m:oMath xmlns:m="http://schemas.openxmlformats.org/officeDocument/2006/math">
                    <m:f>
                      <m:fPr>
                        <m:ctrlPr>
                          <a:rPr lang="en-US" sz="1800" b="0" i="1" smtClean="0">
                            <a:latin typeface="Cambria Math" panose="02040503050406030204" pitchFamily="18" charset="0"/>
                            <a:cs typeface="Times New Roman" panose="02020603050405020304" pitchFamily="18" charset="0"/>
                            <a:sym typeface="Wingdings" panose="05000000000000000000" pitchFamily="2" charset="2"/>
                          </a:rPr>
                        </m:ctrlPr>
                      </m:fPr>
                      <m:num>
                        <m:r>
                          <a:rPr lang="en-US" sz="1800" b="0" i="1" smtClean="0">
                            <a:latin typeface="Cambria Math" panose="02040503050406030204" pitchFamily="18" charset="0"/>
                            <a:cs typeface="Times New Roman" panose="02020603050405020304" pitchFamily="18" charset="0"/>
                            <a:sym typeface="Wingdings" panose="05000000000000000000" pitchFamily="2" charset="2"/>
                          </a:rPr>
                          <m:t>𝑎</m:t>
                        </m:r>
                      </m:num>
                      <m:den>
                        <m:r>
                          <a:rPr lang="en-US" sz="1800" b="0" i="1" smtClean="0">
                            <a:latin typeface="Cambria Math" panose="02040503050406030204" pitchFamily="18" charset="0"/>
                            <a:cs typeface="Times New Roman" panose="02020603050405020304" pitchFamily="18" charset="0"/>
                            <a:sym typeface="Wingdings" panose="05000000000000000000" pitchFamily="2" charset="2"/>
                          </a:rPr>
                          <m:t>𝑎</m:t>
                        </m:r>
                        <m:r>
                          <a:rPr lang="en-US" sz="1800" b="0" i="1" smtClean="0">
                            <a:latin typeface="Cambria Math" panose="02040503050406030204" pitchFamily="18" charset="0"/>
                            <a:cs typeface="Times New Roman" panose="02020603050405020304" pitchFamily="18" charset="0"/>
                            <a:sym typeface="Wingdings" panose="05000000000000000000" pitchFamily="2" charset="2"/>
                          </a:rPr>
                          <m:t>+</m:t>
                        </m:r>
                        <m:r>
                          <a:rPr lang="en-US" sz="1800" b="0" i="1" smtClean="0">
                            <a:latin typeface="Cambria Math" panose="02040503050406030204" pitchFamily="18" charset="0"/>
                            <a:cs typeface="Times New Roman" panose="02020603050405020304" pitchFamily="18" charset="0"/>
                            <a:sym typeface="Wingdings" panose="05000000000000000000" pitchFamily="2" charset="2"/>
                          </a:rPr>
                          <m:t>𝑏</m:t>
                        </m:r>
                      </m:den>
                    </m:f>
                  </m:oMath>
                </a14:m>
                <a:r>
                  <a:rPr lang="en-US" sz="1800" dirty="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The discriminator does not need to be defined outside of Supp(</a:t>
                </a:r>
                <a:r>
                  <a:rPr lang="en-US" sz="1800" dirty="0" err="1">
                    <a:latin typeface="Times New Roman" panose="02020603050405020304" pitchFamily="18" charset="0"/>
                    <a:cs typeface="Times New Roman" panose="02020603050405020304" pitchFamily="18" charset="0"/>
                  </a:rPr>
                  <a:t>p</a:t>
                </a:r>
                <a:r>
                  <a:rPr lang="en-US" sz="1800" baseline="-25000" dirty="0" err="1">
                    <a:latin typeface="Times New Roman" panose="02020603050405020304" pitchFamily="18" charset="0"/>
                    <a:cs typeface="Times New Roman" panose="02020603050405020304" pitchFamily="18" charset="0"/>
                  </a:rPr>
                  <a:t>data</a:t>
                </a:r>
                <a:r>
                  <a:rPr 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sz="1800" dirty="0">
                    <a:latin typeface="Times New Roman" panose="02020603050405020304" pitchFamily="18" charset="0"/>
                    <a:cs typeface="Times New Roman" panose="02020603050405020304" pitchFamily="18" charset="0"/>
                  </a:rPr>
                  <a:t>Supp(</a:t>
                </a:r>
                <a:r>
                  <a:rPr lang="en-US" sz="1800" dirty="0" err="1">
                    <a:latin typeface="Times New Roman" panose="02020603050405020304" pitchFamily="18" charset="0"/>
                    <a:cs typeface="Times New Roman" panose="02020603050405020304" pitchFamily="18" charset="0"/>
                  </a:rPr>
                  <a:t>p</a:t>
                </a:r>
                <a:r>
                  <a:rPr lang="en-US" sz="1800" baseline="-25000" dirty="0" err="1">
                    <a:latin typeface="Times New Roman" panose="02020603050405020304" pitchFamily="18" charset="0"/>
                    <a:cs typeface="Times New Roman" panose="02020603050405020304" pitchFamily="18" charset="0"/>
                  </a:rPr>
                  <a:t>g</a:t>
                </a:r>
                <a:r>
                  <a:rPr lang="en-US" sz="1800" dirty="0">
                    <a:latin typeface="Times New Roman" panose="02020603050405020304" pitchFamily="18" charset="0"/>
                    <a:cs typeface="Times New Roman" panose="02020603050405020304" pitchFamily="18" charset="0"/>
                  </a:rPr>
                  <a:t>).</a:t>
                </a:r>
              </a:p>
              <a:p>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a:t>
                </a:r>
                <a14:m>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𝐷</m:t>
                        </m:r>
                      </m:e>
                      <m:sub>
                        <m:r>
                          <a:rPr lang="en-US" sz="1800" b="0" i="1" smtClean="0">
                            <a:latin typeface="Cambria Math" panose="02040503050406030204" pitchFamily="18" charset="0"/>
                          </a:rPr>
                          <m:t>𝐺</m:t>
                        </m:r>
                      </m:sub>
                      <m:sup>
                        <m:r>
                          <a:rPr lang="en-US" sz="1800" b="0" i="1" smtClean="0">
                            <a:latin typeface="Cambria Math" panose="02040503050406030204" pitchFamily="18" charset="0"/>
                          </a:rPr>
                          <m:t>∗</m:t>
                        </m:r>
                      </m:sup>
                    </m:sSub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𝑑𝑎𝑡𝑎</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𝑑𝑎𝑡𝑎</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𝑔</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den>
                    </m:f>
                  </m:oMath>
                </a14:m>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mc:Choice>
        <mc:Fallback xmlns="">
          <p:sp>
            <p:nvSpPr>
              <p:cNvPr id="4" name="Content Placeholder 3">
                <a:extLst>
                  <a:ext uri="{FF2B5EF4-FFF2-40B4-BE49-F238E27FC236}">
                    <a16:creationId xmlns:a16="http://schemas.microsoft.com/office/drawing/2014/main" id="{39E9AE58-B4B7-4600-9CDF-C717640271A7}"/>
                  </a:ext>
                </a:extLst>
              </p:cNvPr>
              <p:cNvSpPr>
                <a:spLocks noGrp="1" noRot="1" noChangeAspect="1" noMove="1" noResize="1" noEditPoints="1" noAdjustHandles="1" noChangeArrowheads="1" noChangeShapeType="1" noTextEdit="1"/>
              </p:cNvSpPr>
              <p:nvPr>
                <p:ph idx="1"/>
              </p:nvPr>
            </p:nvSpPr>
            <p:spPr>
              <a:xfrm>
                <a:off x="829322" y="1630221"/>
                <a:ext cx="10515600" cy="4709745"/>
              </a:xfrm>
              <a:blipFill>
                <a:blip r:embed="rId2"/>
                <a:stretch>
                  <a:fillRect l="-348" t="-1811" b="-77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D99E94D-2F07-411C-9EE1-C4AC06F98243}"/>
              </a:ext>
            </a:extLst>
          </p:cNvPr>
          <p:cNvSpPr>
            <a:spLocks noGrp="1"/>
          </p:cNvSpPr>
          <p:nvPr>
            <p:ph type="sldNum" sz="quarter" idx="12"/>
          </p:nvPr>
        </p:nvSpPr>
        <p:spPr/>
        <p:txBody>
          <a:bodyPr/>
          <a:lstStyle/>
          <a:p>
            <a:fld id="{DFCFEAD3-77B4-49A4-A204-BECD560184B5}" type="slidenum">
              <a:rPr lang="en-US" smtClean="0"/>
              <a:t>6</a:t>
            </a:fld>
            <a:endParaRPr lang="en-US"/>
          </a:p>
        </p:txBody>
      </p:sp>
    </p:spTree>
    <p:extLst>
      <p:ext uri="{BB962C8B-B14F-4D97-AF65-F5344CB8AC3E}">
        <p14:creationId xmlns:p14="http://schemas.microsoft.com/office/powerpoint/2010/main" val="2511984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3525D-EA69-4096-B9F5-06D9E4B73D9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GAN | </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Theory Continued…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680783-641B-449E-83C4-890985EB4E0C}"/>
                  </a:ext>
                </a:extLst>
              </p:cNvPr>
              <p:cNvSpPr>
                <a:spLocks noGrp="1"/>
              </p:cNvSpPr>
              <p:nvPr>
                <p:ph idx="1"/>
              </p:nvPr>
            </p:nvSpPr>
            <p:spPr/>
            <p:txBody>
              <a:bodyPr>
                <a:normAutofit fontScale="92500" lnSpcReduction="10000"/>
              </a:bodyPr>
              <a:lstStyle/>
              <a:p>
                <a:pPr>
                  <a:lnSpc>
                    <a:spcPct val="110000"/>
                  </a:lnSpc>
                </a:pPr>
                <a:r>
                  <a:rPr lang="en-US" sz="1800" dirty="0">
                    <a:latin typeface="Times New Roman" panose="02020603050405020304" pitchFamily="18" charset="0"/>
                    <a:cs typeface="Times New Roman" panose="02020603050405020304" pitchFamily="18" charset="0"/>
                  </a:rPr>
                  <a:t>Training objective for D can be interpreted as maximizing the log-likelihood for estimating the conditional probability P(Y=</a:t>
                </a:r>
                <a:r>
                  <a:rPr lang="en-US" sz="1800" i="1" dirty="0" err="1">
                    <a:latin typeface="Times New Roman" panose="02020603050405020304" pitchFamily="18" charset="0"/>
                    <a:cs typeface="Times New Roman" panose="02020603050405020304" pitchFamily="18" charset="0"/>
                  </a:rPr>
                  <a:t>y</a:t>
                </a:r>
                <a:r>
                  <a:rPr lang="en-US" sz="1800" dirty="0" err="1">
                    <a:latin typeface="Times New Roman" panose="02020603050405020304" pitchFamily="18" charset="0"/>
                    <a:cs typeface="Times New Roman" panose="02020603050405020304" pitchFamily="18" charset="0"/>
                  </a:rPr>
                  <a:t>|</a:t>
                </a:r>
                <a:r>
                  <a:rPr lang="en-US" sz="1800" i="1" dirty="0" err="1">
                    <a:latin typeface="Times New Roman" panose="02020603050405020304" pitchFamily="18" charset="0"/>
                    <a:cs typeface="Times New Roman" panose="02020603050405020304" pitchFamily="18" charset="0"/>
                  </a:rPr>
                  <a:t>x</a:t>
                </a:r>
                <a:r>
                  <a:rPr lang="en-US" sz="1800" dirty="0">
                    <a:latin typeface="Times New Roman" panose="02020603050405020304" pitchFamily="18" charset="0"/>
                    <a:cs typeface="Times New Roman" panose="02020603050405020304" pitchFamily="18" charset="0"/>
                  </a:rPr>
                  <a:t>), where Y indicates whether x comes from </a:t>
                </a:r>
                <a:r>
                  <a:rPr lang="en-US" sz="1800" dirty="0" err="1">
                    <a:latin typeface="Times New Roman" panose="02020603050405020304" pitchFamily="18" charset="0"/>
                    <a:cs typeface="Times New Roman" panose="02020603050405020304" pitchFamily="18" charset="0"/>
                  </a:rPr>
                  <a:t>p</a:t>
                </a:r>
                <a:r>
                  <a:rPr lang="en-US" sz="1800" baseline="-25000" dirty="0" err="1">
                    <a:latin typeface="Times New Roman" panose="02020603050405020304" pitchFamily="18" charset="0"/>
                    <a:cs typeface="Times New Roman" panose="02020603050405020304" pitchFamily="18" charset="0"/>
                  </a:rPr>
                  <a:t>data</a:t>
                </a:r>
                <a:r>
                  <a:rPr lang="en-US" sz="1800" dirty="0">
                    <a:latin typeface="Times New Roman" panose="02020603050405020304" pitchFamily="18" charset="0"/>
                    <a:cs typeface="Times New Roman" panose="02020603050405020304" pitchFamily="18" charset="0"/>
                  </a:rPr>
                  <a:t> (with y=1) or </a:t>
                </a:r>
                <a:r>
                  <a:rPr lang="en-US" sz="1800" dirty="0" err="1">
                    <a:latin typeface="Times New Roman" panose="02020603050405020304" pitchFamily="18" charset="0"/>
                    <a:cs typeface="Times New Roman" panose="02020603050405020304" pitchFamily="18" charset="0"/>
                  </a:rPr>
                  <a:t>p</a:t>
                </a:r>
                <a:r>
                  <a:rPr lang="en-US" sz="1800" baseline="-25000" dirty="0" err="1">
                    <a:latin typeface="Times New Roman" panose="02020603050405020304" pitchFamily="18" charset="0"/>
                    <a:cs typeface="Times New Roman" panose="02020603050405020304" pitchFamily="18" charset="0"/>
                  </a:rPr>
                  <a:t>g</a:t>
                </a:r>
                <a:r>
                  <a:rPr lang="en-US" sz="1800" dirty="0">
                    <a:latin typeface="Times New Roman" panose="02020603050405020304" pitchFamily="18" charset="0"/>
                    <a:cs typeface="Times New Roman" panose="02020603050405020304" pitchFamily="18" charset="0"/>
                  </a:rPr>
                  <a:t> (y=0).</a:t>
                </a:r>
              </a:p>
              <a:p>
                <a:pPr>
                  <a:lnSpc>
                    <a:spcPct val="110000"/>
                  </a:lnSpc>
                </a:pPr>
                <a:r>
                  <a:rPr lang="en-US" sz="1800" dirty="0">
                    <a:latin typeface="Times New Roman" panose="02020603050405020304" pitchFamily="18" charset="0"/>
                    <a:cs typeface="Times New Roman" panose="02020603050405020304" pitchFamily="18" charset="0"/>
                  </a:rPr>
                  <a:t>Virtual training  criteria C(G):</a:t>
                </a:r>
              </a:p>
              <a:p>
                <a:pPr marL="0" indent="0">
                  <a:lnSpc>
                    <a:spcPct val="150000"/>
                  </a:lnSpc>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𝐶</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𝐺</m:t>
                          </m:r>
                        </m:e>
                      </m:d>
                      <m:r>
                        <a:rPr lang="en-US" sz="1600" b="0" i="1" smtClean="0">
                          <a:latin typeface="Cambria Math" panose="02040503050406030204" pitchFamily="18" charset="0"/>
                        </a:rPr>
                        <m:t>= </m:t>
                      </m:r>
                      <m:limLow>
                        <m:limLowPr>
                          <m:ctrlPr>
                            <a:rPr lang="en-US" sz="1600" b="0" i="1" smtClean="0">
                              <a:latin typeface="Cambria Math" panose="02040503050406030204" pitchFamily="18" charset="0"/>
                            </a:rPr>
                          </m:ctrlPr>
                        </m:limLowPr>
                        <m:e>
                          <m:r>
                            <a:rPr lang="en-US" sz="1600" b="0" i="1" smtClean="0">
                              <a:latin typeface="Cambria Math" panose="02040503050406030204" pitchFamily="18" charset="0"/>
                            </a:rPr>
                            <m:t>𝑚𝑖𝑛</m:t>
                          </m:r>
                        </m:e>
                        <m:lim>
                          <m:r>
                            <a:rPr lang="en-US" sz="1600" b="0" i="1" smtClean="0">
                              <a:latin typeface="Cambria Math" panose="02040503050406030204" pitchFamily="18" charset="0"/>
                            </a:rPr>
                            <m:t>𝐺</m:t>
                          </m:r>
                        </m:lim>
                      </m:limLow>
                      <m:r>
                        <a:rPr lang="en-US" sz="1600" b="0" i="1" smtClean="0">
                          <a:latin typeface="Cambria Math" panose="02040503050406030204" pitchFamily="18" charset="0"/>
                        </a:rPr>
                        <m:t>𝑉</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𝐺</m:t>
                          </m:r>
                          <m:r>
                            <a:rPr lang="en-US" sz="1600" b="0" i="1" smtClean="0">
                              <a:latin typeface="Cambria Math" panose="02040503050406030204" pitchFamily="18" charset="0"/>
                            </a:rPr>
                            <m:t>,</m:t>
                          </m:r>
                          <m:r>
                            <a:rPr lang="en-US" sz="1600" b="0" i="1" smtClean="0">
                              <a:latin typeface="Cambria Math" panose="02040503050406030204" pitchFamily="18" charset="0"/>
                            </a:rPr>
                            <m:t>𝐷</m:t>
                          </m:r>
                        </m:e>
                      </m:d>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𝑥</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𝑑𝑎𝑡𝑎</m:t>
                              </m:r>
                            </m:sub>
                          </m:sSub>
                          <m:r>
                            <a:rPr lang="en-US" sz="1600" b="0" i="1" smtClean="0">
                              <a:latin typeface="Cambria Math" panose="02040503050406030204" pitchFamily="18" charset="0"/>
                            </a:rPr>
                            <m:t> </m:t>
                          </m:r>
                        </m:sub>
                      </m:sSub>
                      <m:d>
                        <m:dPr>
                          <m:begChr m:val="["/>
                          <m:endChr m:val="]"/>
                          <m:ctrlPr>
                            <a:rPr lang="en-US" sz="1600" b="0" i="1" smtClean="0">
                              <a:latin typeface="Cambria Math" panose="02040503050406030204" pitchFamily="18" charset="0"/>
                            </a:rPr>
                          </m:ctrlPr>
                        </m:dPr>
                        <m:e>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𝐷</m:t>
                                  </m:r>
                                </m:e>
                                <m:sub>
                                  <m:r>
                                    <a:rPr lang="en-US" sz="1600" b="0" i="1" smtClean="0">
                                      <a:latin typeface="Cambria Math" panose="02040503050406030204" pitchFamily="18" charset="0"/>
                                    </a:rPr>
                                    <m:t>𝐺</m:t>
                                  </m:r>
                                </m:sub>
                                <m:sup>
                                  <m:r>
                                    <a:rPr lang="en-US" sz="1600" b="0" i="1" smtClean="0">
                                      <a:latin typeface="Cambria Math" panose="02040503050406030204" pitchFamily="18" charset="0"/>
                                    </a:rPr>
                                    <m:t>∗</m:t>
                                  </m:r>
                                </m:sup>
                              </m:sSub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e>
                          </m:func>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𝑧</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𝑧</m:t>
                              </m:r>
                            </m:sub>
                          </m:sSub>
                        </m:sub>
                      </m:sSub>
                      <m:d>
                        <m:dPr>
                          <m:begChr m:val="["/>
                          <m:endChr m:val="]"/>
                          <m:ctrlPr>
                            <a:rPr lang="en-US" sz="1600" b="0" i="1" smtClean="0">
                              <a:latin typeface="Cambria Math" panose="02040503050406030204" pitchFamily="18" charset="0"/>
                            </a:rPr>
                          </m:ctrlPr>
                        </m:dPr>
                        <m:e>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𝐷</m:t>
                                      </m:r>
                                    </m:e>
                                    <m:sub>
                                      <m:r>
                                        <a:rPr lang="en-US" sz="1600" b="0" i="1" smtClean="0">
                                          <a:latin typeface="Cambria Math" panose="02040503050406030204" pitchFamily="18" charset="0"/>
                                        </a:rPr>
                                        <m:t>𝐺</m:t>
                                      </m:r>
                                    </m:sub>
                                    <m:sup>
                                      <m:r>
                                        <a:rPr lang="en-US" sz="1600" b="0" i="1" smtClean="0">
                                          <a:latin typeface="Cambria Math" panose="02040503050406030204" pitchFamily="18" charset="0"/>
                                        </a:rPr>
                                        <m:t>∗</m:t>
                                      </m:r>
                                    </m:sup>
                                  </m:sSub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𝐺</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𝑧</m:t>
                                          </m:r>
                                        </m:e>
                                      </m:d>
                                    </m:e>
                                  </m:d>
                                </m:e>
                              </m:d>
                            </m:e>
                          </m:func>
                        </m:e>
                      </m:d>
                    </m:oMath>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𝑥</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𝑑𝑎𝑡𝑎</m:t>
                              </m:r>
                            </m:sub>
                          </m:sSub>
                          <m:r>
                            <a:rPr lang="en-US" sz="1600" b="0" i="1" smtClean="0">
                              <a:latin typeface="Cambria Math" panose="02040503050406030204" pitchFamily="18" charset="0"/>
                            </a:rPr>
                            <m:t> </m:t>
                          </m:r>
                        </m:sub>
                      </m:sSub>
                      <m:d>
                        <m:dPr>
                          <m:begChr m:val="["/>
                          <m:endChr m:val="]"/>
                          <m:ctrlPr>
                            <a:rPr lang="en-US" sz="1600" b="0" i="1" smtClean="0">
                              <a:latin typeface="Cambria Math" panose="02040503050406030204" pitchFamily="18" charset="0"/>
                            </a:rPr>
                          </m:ctrlPr>
                        </m:dPr>
                        <m:e>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𝐷</m:t>
                                  </m:r>
                                </m:e>
                                <m:sub>
                                  <m:r>
                                    <a:rPr lang="en-US" sz="1600" b="0" i="1" smtClean="0">
                                      <a:latin typeface="Cambria Math" panose="02040503050406030204" pitchFamily="18" charset="0"/>
                                    </a:rPr>
                                    <m:t>𝐺</m:t>
                                  </m:r>
                                </m:sub>
                                <m:sup>
                                  <m:r>
                                    <a:rPr lang="en-US" sz="1600" b="0" i="1" smtClean="0">
                                      <a:latin typeface="Cambria Math" panose="02040503050406030204" pitchFamily="18" charset="0"/>
                                    </a:rPr>
                                    <m:t>∗</m:t>
                                  </m:r>
                                </m:sup>
                              </m:sSub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e>
                          </m:func>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𝑥</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𝑔</m:t>
                              </m:r>
                            </m:sub>
                          </m:sSub>
                        </m:sub>
                      </m:sSub>
                      <m:d>
                        <m:dPr>
                          <m:begChr m:val="["/>
                          <m:endChr m:val="]"/>
                          <m:ctrlPr>
                            <a:rPr lang="en-US" sz="1600" b="0" i="1" smtClean="0">
                              <a:latin typeface="Cambria Math" panose="02040503050406030204" pitchFamily="18" charset="0"/>
                            </a:rPr>
                          </m:ctrlPr>
                        </m:dPr>
                        <m:e>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1−</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𝐷</m:t>
                                      </m:r>
                                    </m:e>
                                    <m:sub>
                                      <m:r>
                                        <a:rPr lang="en-US" sz="1600" b="0" i="1" smtClean="0">
                                          <a:latin typeface="Cambria Math" panose="02040503050406030204" pitchFamily="18" charset="0"/>
                                        </a:rPr>
                                        <m:t>𝐺</m:t>
                                      </m:r>
                                    </m:sub>
                                    <m:sup>
                                      <m:r>
                                        <a:rPr lang="en-US" sz="1600" b="0" i="1" smtClean="0">
                                          <a:latin typeface="Cambria Math" panose="02040503050406030204" pitchFamily="18" charset="0"/>
                                        </a:rPr>
                                        <m:t>∗</m:t>
                                      </m:r>
                                    </m:sup>
                                  </m:sSubSup>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e>
                              </m:d>
                            </m:e>
                          </m:func>
                        </m:e>
                      </m:d>
                    </m:oMath>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           =</m:t>
                          </m:r>
                          <m:r>
                            <a:rPr lang="en-US" sz="1600" b="0" i="1" smtClean="0">
                              <a:latin typeface="Cambria Math" panose="02040503050406030204" pitchFamily="18" charset="0"/>
                            </a:rPr>
                            <m:t>𝐸</m:t>
                          </m:r>
                        </m:e>
                        <m:sub>
                          <m:r>
                            <a:rPr lang="en-US" sz="1600" b="0" i="1" smtClean="0">
                              <a:latin typeface="Cambria Math" panose="02040503050406030204" pitchFamily="18" charset="0"/>
                            </a:rPr>
                            <m:t>𝑥</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𝑑𝑎𝑡𝑎</m:t>
                              </m:r>
                            </m:sub>
                          </m:sSub>
                          <m:r>
                            <a:rPr lang="en-US" sz="1600" b="0" i="1" smtClean="0">
                              <a:latin typeface="Cambria Math" panose="02040503050406030204" pitchFamily="18" charset="0"/>
                            </a:rPr>
                            <m:t> </m:t>
                          </m:r>
                        </m:sub>
                      </m:sSub>
                      <m:d>
                        <m:dPr>
                          <m:begChr m:val="["/>
                          <m:endChr m:val="]"/>
                          <m:ctrlPr>
                            <a:rPr lang="en-US" sz="1600" b="0" i="1" smtClean="0">
                              <a:latin typeface="Cambria Math" panose="02040503050406030204" pitchFamily="18" charset="0"/>
                            </a:rPr>
                          </m:ctrlPr>
                        </m:dPr>
                        <m:e>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𝑑𝑎𝑡𝑎</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𝑑𝑎𝑡𝑎</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𝑔</m:t>
                                      </m:r>
                                    </m:sub>
                                  </m:sSub>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den>
                              </m:f>
                            </m:e>
                          </m:func>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𝑧</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𝑧</m:t>
                              </m:r>
                            </m:sub>
                          </m:sSub>
                        </m:sub>
                      </m:sSub>
                      <m:d>
                        <m:dPr>
                          <m:begChr m:val="["/>
                          <m:endChr m:val="]"/>
                          <m:ctrlPr>
                            <a:rPr lang="en-US" sz="1600" b="0" i="1" smtClean="0">
                              <a:latin typeface="Cambria Math" panose="02040503050406030204" pitchFamily="18" charset="0"/>
                            </a:rPr>
                          </m:ctrlPr>
                        </m:dPr>
                        <m:e>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𝑔</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𝑑𝑎𝑡𝑎</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𝑔</m:t>
                                      </m:r>
                                    </m:sub>
                                  </m:sSub>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den>
                              </m:f>
                            </m:e>
                          </m:func>
                        </m:e>
                      </m:d>
                    </m:oMath>
                  </m:oMathPara>
                </a14:m>
                <a:br>
                  <a:rPr lang="en-US" sz="1600" b="0" dirty="0">
                    <a:latin typeface="Times New Roman" panose="02020603050405020304" pitchFamily="18" charset="0"/>
                    <a:cs typeface="Times New Roman" panose="02020603050405020304" pitchFamily="18" charset="0"/>
                  </a:rPr>
                </a:br>
                <a:r>
                  <a:rPr lang="en-US" sz="1600" b="0" dirty="0">
                    <a:latin typeface="Times New Roman" panose="02020603050405020304" pitchFamily="18" charset="0"/>
                    <a:cs typeface="Times New Roman" panose="02020603050405020304" pitchFamily="18" charset="0"/>
                  </a:rPr>
                  <a:t>		                    </a:t>
                </a:r>
                <a14:m>
                  <m:oMath xmlns:m="http://schemas.openxmlformats.org/officeDocument/2006/math">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4</m:t>
                            </m:r>
                          </m:e>
                        </m:d>
                      </m:e>
                    </m:func>
                    <m:r>
                      <a:rPr lang="en-US" sz="1600" b="0" i="1" smtClean="0">
                        <a:latin typeface="Cambria Math" panose="02040503050406030204" pitchFamily="18" charset="0"/>
                      </a:rPr>
                      <m:t>+</m:t>
                    </m:r>
                    <m:r>
                      <a:rPr lang="en-US" sz="1600" b="0" i="1" smtClean="0">
                        <a:latin typeface="Cambria Math" panose="02040503050406030204" pitchFamily="18" charset="0"/>
                      </a:rPr>
                      <m:t>𝐾𝐿</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𝑑𝑎𝑡𝑎</m:t>
                        </m:r>
                      </m:sub>
                    </m:sSub>
                    <m:r>
                      <a:rPr lang="en-US" sz="1600" i="1">
                        <a:latin typeface="Cambria Math" panose="02040503050406030204" pitchFamily="18" charset="0"/>
                      </a:rPr>
                      <m:t>||</m:t>
                    </m:r>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𝑑𝑎𝑡𝑎</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𝑝</m:t>
                            </m:r>
                          </m:e>
                          <m:sub>
                            <m:r>
                              <a:rPr lang="en-US" sz="1600" i="1">
                                <a:latin typeface="Cambria Math" panose="02040503050406030204" pitchFamily="18" charset="0"/>
                              </a:rPr>
                              <m:t>𝑔</m:t>
                            </m:r>
                          </m:sub>
                        </m:sSub>
                      </m:num>
                      <m:den>
                        <m:r>
                          <a:rPr lang="en-US" sz="1600" i="1">
                            <a:latin typeface="Cambria Math" panose="02040503050406030204" pitchFamily="18" charset="0"/>
                          </a:rPr>
                          <m:t>2</m:t>
                        </m:r>
                      </m:den>
                    </m:f>
                    <m:r>
                      <a:rPr lang="en-US" sz="1600" b="0" i="1" smtClean="0">
                        <a:latin typeface="Cambria Math" panose="02040503050406030204" pitchFamily="18" charset="0"/>
                      </a:rPr>
                      <m:t>)+</m:t>
                    </m:r>
                    <m:r>
                      <a:rPr lang="en-US" sz="1600" b="0" i="1" smtClean="0">
                        <a:latin typeface="Cambria Math" panose="02040503050406030204" pitchFamily="18" charset="0"/>
                      </a:rPr>
                      <m:t>𝐾𝐿</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𝑔</m:t>
                        </m:r>
                      </m:sub>
                    </m:sSub>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𝑑𝑎𝑡𝑎</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𝑔</m:t>
                            </m:r>
                          </m:sub>
                        </m:sSub>
                      </m:num>
                      <m:den>
                        <m:r>
                          <a:rPr lang="en-US" sz="1600" b="0" i="1" smtClean="0">
                            <a:latin typeface="Cambria Math" panose="02040503050406030204" pitchFamily="18" charset="0"/>
                          </a:rPr>
                          <m:t>2</m:t>
                        </m:r>
                      </m:den>
                    </m:f>
                    <m:r>
                      <a:rPr lang="en-US" sz="1600" b="0" i="1" smtClean="0">
                        <a:latin typeface="Cambria Math" panose="02040503050406030204" pitchFamily="18" charset="0"/>
                      </a:rPr>
                      <m:t>)</m:t>
                    </m:r>
                  </m:oMath>
                </a14:m>
                <a:endParaRPr lang="en-US" sz="1600" b="0" i="1" dirty="0">
                  <a:latin typeface="Times New Roman" panose="02020603050405020304" pitchFamily="18" charset="0"/>
                  <a:cs typeface="Times New Roman" panose="02020603050405020304" pitchFamily="18" charset="0"/>
                </a:endParaRPr>
              </a:p>
              <a:p>
                <a:pPr marL="0" indent="0">
                  <a:lnSpc>
                    <a:spcPct val="150000"/>
                  </a:lnSpc>
                  <a:buNone/>
                </a:pPr>
                <a:r>
                  <a:rPr lang="en-US" sz="1600" b="0" dirty="0">
                    <a:latin typeface="Times New Roman" panose="02020603050405020304" pitchFamily="18" charset="0"/>
                    <a:cs typeface="Times New Roman" panose="02020603050405020304" pitchFamily="18" charset="0"/>
                  </a:rPr>
                  <a:t>	                           </a:t>
                </a:r>
                <a14:m>
                  <m:oMath xmlns:m="http://schemas.openxmlformats.org/officeDocument/2006/math">
                    <m:r>
                      <a:rPr lang="en-US" sz="1600" b="0" i="0" smtClean="0">
                        <a:latin typeface="Cambria Math" panose="02040503050406030204" pitchFamily="18" charset="0"/>
                      </a:rPr>
                      <m:t>               </m:t>
                    </m:r>
                    <m: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r>
                          <m:rPr>
                            <m:sty m:val="p"/>
                          </m:rPr>
                          <a:rPr lang="en-US" sz="1600" b="0" i="0" smtClean="0">
                            <a:latin typeface="Cambria Math" panose="02040503050406030204" pitchFamily="18" charset="0"/>
                          </a:rPr>
                          <m:t>log</m:t>
                        </m:r>
                      </m:fName>
                      <m:e>
                        <m:d>
                          <m:dPr>
                            <m:ctrlPr>
                              <a:rPr lang="en-US" sz="1600" b="0" i="1" smtClean="0">
                                <a:latin typeface="Cambria Math" panose="02040503050406030204" pitchFamily="18" charset="0"/>
                              </a:rPr>
                            </m:ctrlPr>
                          </m:dPr>
                          <m:e>
                            <m:r>
                              <a:rPr lang="en-US" sz="1600" b="0" i="1" smtClean="0">
                                <a:latin typeface="Cambria Math" panose="02040503050406030204" pitchFamily="18" charset="0"/>
                              </a:rPr>
                              <m:t>4</m:t>
                            </m:r>
                          </m:e>
                        </m:d>
                      </m:e>
                    </m:func>
                    <m:r>
                      <a:rPr lang="en-US" sz="1600" b="0" i="1" smtClean="0">
                        <a:latin typeface="Cambria Math" panose="02040503050406030204" pitchFamily="18" charset="0"/>
                      </a:rPr>
                      <m:t>+2.</m:t>
                    </m:r>
                    <m:r>
                      <a:rPr lang="en-US" sz="1600" b="0" i="1" smtClean="0">
                        <a:latin typeface="Cambria Math" panose="02040503050406030204" pitchFamily="18" charset="0"/>
                      </a:rPr>
                      <m:t>𝐽𝑆𝐷</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𝑑𝑎𝑡𝑎</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𝑔</m:t>
                        </m:r>
                      </m:sub>
                    </m:sSub>
                    <m:r>
                      <a:rPr lang="en-US" sz="1600" b="0" i="1" smtClean="0">
                        <a:latin typeface="Cambria Math" panose="02040503050406030204" pitchFamily="18" charset="0"/>
                      </a:rPr>
                      <m:t>)</m:t>
                    </m:r>
                  </m:oMath>
                </a14:m>
                <a:endParaRPr lang="en-US" sz="1600" b="0" dirty="0">
                  <a:latin typeface="Times New Roman" panose="02020603050405020304" pitchFamily="18" charset="0"/>
                  <a:cs typeface="Times New Roman" panose="02020603050405020304" pitchFamily="18" charset="0"/>
                </a:endParaRPr>
              </a:p>
              <a:p>
                <a:pPr marL="0" indent="0">
                  <a:lnSpc>
                    <a:spcPct val="150000"/>
                  </a:lnSpc>
                  <a:buNone/>
                </a:pPr>
                <a:endParaRPr lang="en-US" sz="1800" b="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E0680783-641B-449E-83C4-890985EB4E0C}"/>
                  </a:ext>
                </a:extLst>
              </p:cNvPr>
              <p:cNvSpPr>
                <a:spLocks noGrp="1" noRot="1" noChangeAspect="1" noMove="1" noResize="1" noEditPoints="1" noAdjustHandles="1" noChangeArrowheads="1" noChangeShapeType="1" noTextEdit="1"/>
              </p:cNvSpPr>
              <p:nvPr>
                <p:ph idx="1"/>
              </p:nvPr>
            </p:nvSpPr>
            <p:spPr>
              <a:blipFill>
                <a:blip r:embed="rId2"/>
                <a:stretch>
                  <a:fillRect l="-290" t="-28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53F9409-0C43-4B85-ABB1-5980D6AB2407}"/>
              </a:ext>
            </a:extLst>
          </p:cNvPr>
          <p:cNvSpPr txBox="1"/>
          <p:nvPr/>
        </p:nvSpPr>
        <p:spPr>
          <a:xfrm>
            <a:off x="7584816" y="2979832"/>
            <a:ext cx="2506017" cy="253916"/>
          </a:xfrm>
          <a:prstGeom prst="rect">
            <a:avLst/>
          </a:prstGeom>
          <a:noFill/>
        </p:spPr>
        <p:txBody>
          <a:bodyPr wrap="square" rtlCol="0">
            <a:spAutoFit/>
          </a:bodyPr>
          <a:lstStyle/>
          <a:p>
            <a:pPr marL="285750" indent="-285750">
              <a:buFont typeface="Arial" panose="020B0604020202020204" pitchFamily="34" charset="0"/>
              <a:buChar char="•"/>
            </a:pPr>
            <a:endParaRPr lang="en-US" sz="1050" dirty="0">
              <a:latin typeface="Times New Roman" panose="02020603050405020304" pitchFamily="18" charset="0"/>
              <a:cs typeface="Times New Roman" panose="02020603050405020304" pitchFamily="18" charset="0"/>
            </a:endParaRPr>
          </a:p>
        </p:txBody>
      </p:sp>
      <p:sp>
        <p:nvSpPr>
          <p:cNvPr id="8" name="Speech Bubble: Rectangle with Corners Rounded 7">
            <a:extLst>
              <a:ext uri="{FF2B5EF4-FFF2-40B4-BE49-F238E27FC236}">
                <a16:creationId xmlns:a16="http://schemas.microsoft.com/office/drawing/2014/main" id="{4E031007-684C-4777-92CB-8811B6C00BEC}"/>
              </a:ext>
            </a:extLst>
          </p:cNvPr>
          <p:cNvSpPr/>
          <p:nvPr/>
        </p:nvSpPr>
        <p:spPr>
          <a:xfrm>
            <a:off x="8304696" y="5384801"/>
            <a:ext cx="3246783" cy="1189137"/>
          </a:xfrm>
          <a:prstGeom prst="wedgeRoundRectCallout">
            <a:avLst>
              <a:gd name="adj1" fmla="val -111473"/>
              <a:gd name="adj2" fmla="val -2987"/>
              <a:gd name="adj3" fmla="val 16667"/>
            </a:avLst>
          </a:prstGeom>
          <a:solidFill>
            <a:schemeClr val="bg2">
              <a:lumMod val="75000"/>
              <a:alpha val="3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ctr">
              <a:buFont typeface="Arial" panose="020B0604020202020204" pitchFamily="34" charset="0"/>
              <a:buChar char="•"/>
            </a:pPr>
            <a:r>
              <a:rPr lang="en-US" sz="900" dirty="0">
                <a:solidFill>
                  <a:schemeClr val="tx1"/>
                </a:solidFill>
                <a:latin typeface="Times New Roman" panose="02020603050405020304" pitchFamily="18" charset="0"/>
                <a:cs typeface="Times New Roman" panose="02020603050405020304" pitchFamily="18" charset="0"/>
              </a:rPr>
              <a:t>Jensen-Shannon Divergence between two distribution is always non-negative, and zero </a:t>
            </a:r>
            <a:r>
              <a:rPr lang="en-US" sz="900" dirty="0" err="1">
                <a:solidFill>
                  <a:schemeClr val="tx1"/>
                </a:solidFill>
                <a:latin typeface="Times New Roman" panose="02020603050405020304" pitchFamily="18" charset="0"/>
                <a:cs typeface="Times New Roman" panose="02020603050405020304" pitchFamily="18" charset="0"/>
              </a:rPr>
              <a:t>iff</a:t>
            </a:r>
            <a:r>
              <a:rPr lang="en-US" sz="900" dirty="0">
                <a:solidFill>
                  <a:schemeClr val="tx1"/>
                </a:solidFill>
                <a:latin typeface="Times New Roman" panose="02020603050405020304" pitchFamily="18" charset="0"/>
                <a:cs typeface="Times New Roman" panose="02020603050405020304" pitchFamily="18" charset="0"/>
              </a:rPr>
              <a:t> they are equal. </a:t>
            </a:r>
          </a:p>
          <a:p>
            <a:pPr algn="ctr"/>
            <a:endParaRPr lang="en-US" sz="900" dirty="0">
              <a:solidFill>
                <a:schemeClr val="tx1"/>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900" dirty="0">
                <a:solidFill>
                  <a:schemeClr val="tx1"/>
                </a:solidFill>
                <a:latin typeface="Times New Roman" panose="02020603050405020304" pitchFamily="18" charset="0"/>
                <a:cs typeface="Times New Roman" panose="02020603050405020304" pitchFamily="18" charset="0"/>
              </a:rPr>
              <a:t>C* = -log(4) is the global minima of C(G)</a:t>
            </a:r>
          </a:p>
          <a:p>
            <a:r>
              <a:rPr lang="en-US" sz="900" dirty="0">
                <a:solidFill>
                  <a:schemeClr val="tx1"/>
                </a:solidFill>
                <a:latin typeface="Times New Roman" panose="02020603050405020304" pitchFamily="18" charset="0"/>
                <a:cs typeface="Times New Roman" panose="02020603050405020304" pitchFamily="18" charset="0"/>
              </a:rPr>
              <a:t> </a:t>
            </a:r>
          </a:p>
          <a:p>
            <a:pPr marL="171450" indent="-171450" algn="ctr">
              <a:buFont typeface="Arial" panose="020B0604020202020204" pitchFamily="34" charset="0"/>
              <a:buChar char="•"/>
            </a:pPr>
            <a:r>
              <a:rPr lang="en-US" sz="900" dirty="0">
                <a:solidFill>
                  <a:schemeClr val="tx1"/>
                </a:solidFill>
                <a:latin typeface="Times New Roman" panose="02020603050405020304" pitchFamily="18" charset="0"/>
                <a:cs typeface="Times New Roman" panose="02020603050405020304" pitchFamily="18" charset="0"/>
              </a:rPr>
              <a:t>Only solution is </a:t>
            </a:r>
            <a:r>
              <a:rPr lang="en-US" sz="900" b="1" dirty="0" err="1">
                <a:solidFill>
                  <a:schemeClr val="tx1"/>
                </a:solidFill>
                <a:latin typeface="Times New Roman" panose="02020603050405020304" pitchFamily="18" charset="0"/>
                <a:cs typeface="Times New Roman" panose="02020603050405020304" pitchFamily="18" charset="0"/>
              </a:rPr>
              <a:t>p</a:t>
            </a:r>
            <a:r>
              <a:rPr lang="en-US" sz="900" b="1" baseline="-25000" dirty="0" err="1">
                <a:solidFill>
                  <a:schemeClr val="tx1"/>
                </a:solidFill>
                <a:latin typeface="Times New Roman" panose="02020603050405020304" pitchFamily="18" charset="0"/>
                <a:cs typeface="Times New Roman" panose="02020603050405020304" pitchFamily="18" charset="0"/>
              </a:rPr>
              <a:t>g</a:t>
            </a:r>
            <a:r>
              <a:rPr lang="en-US" sz="900" b="1" baseline="-25000" dirty="0">
                <a:solidFill>
                  <a:schemeClr val="tx1"/>
                </a:solidFill>
                <a:latin typeface="Times New Roman" panose="02020603050405020304" pitchFamily="18" charset="0"/>
                <a:cs typeface="Times New Roman" panose="02020603050405020304" pitchFamily="18" charset="0"/>
              </a:rPr>
              <a:t> </a:t>
            </a:r>
            <a:r>
              <a:rPr lang="en-US" sz="900" b="1" dirty="0">
                <a:solidFill>
                  <a:schemeClr val="tx1"/>
                </a:solidFill>
                <a:latin typeface="Times New Roman" panose="02020603050405020304" pitchFamily="18" charset="0"/>
                <a:cs typeface="Times New Roman" panose="02020603050405020304" pitchFamily="18" charset="0"/>
              </a:rPr>
              <a:t>= </a:t>
            </a:r>
            <a:r>
              <a:rPr lang="en-US" sz="900" b="1" dirty="0" err="1">
                <a:solidFill>
                  <a:schemeClr val="tx1"/>
                </a:solidFill>
                <a:latin typeface="Times New Roman" panose="02020603050405020304" pitchFamily="18" charset="0"/>
                <a:cs typeface="Times New Roman" panose="02020603050405020304" pitchFamily="18" charset="0"/>
              </a:rPr>
              <a:t>p</a:t>
            </a:r>
            <a:r>
              <a:rPr lang="en-US" sz="900" b="1" baseline="-25000" dirty="0" err="1">
                <a:solidFill>
                  <a:schemeClr val="tx1"/>
                </a:solidFill>
                <a:latin typeface="Times New Roman" panose="02020603050405020304" pitchFamily="18" charset="0"/>
                <a:cs typeface="Times New Roman" panose="02020603050405020304" pitchFamily="18" charset="0"/>
              </a:rPr>
              <a:t>data</a:t>
            </a:r>
            <a:r>
              <a:rPr lang="en-US" sz="900" dirty="0">
                <a:solidFill>
                  <a:schemeClr val="tx1"/>
                </a:solidFill>
                <a:latin typeface="Times New Roman" panose="02020603050405020304" pitchFamily="18" charset="0"/>
                <a:cs typeface="Times New Roman" panose="02020603050405020304" pitchFamily="18" charset="0"/>
              </a:rPr>
              <a:t>, i.e., generative model perfectly replicating the data distribution.</a:t>
            </a:r>
          </a:p>
        </p:txBody>
      </p:sp>
      <p:sp>
        <p:nvSpPr>
          <p:cNvPr id="4" name="Slide Number Placeholder 3">
            <a:extLst>
              <a:ext uri="{FF2B5EF4-FFF2-40B4-BE49-F238E27FC236}">
                <a16:creationId xmlns:a16="http://schemas.microsoft.com/office/drawing/2014/main" id="{C59532CA-DDF4-4654-A896-3E7C665B36E3}"/>
              </a:ext>
            </a:extLst>
          </p:cNvPr>
          <p:cNvSpPr>
            <a:spLocks noGrp="1"/>
          </p:cNvSpPr>
          <p:nvPr>
            <p:ph type="sldNum" sz="quarter" idx="12"/>
          </p:nvPr>
        </p:nvSpPr>
        <p:spPr/>
        <p:txBody>
          <a:bodyPr/>
          <a:lstStyle/>
          <a:p>
            <a:fld id="{DFCFEAD3-77B4-49A4-A204-BECD560184B5}" type="slidenum">
              <a:rPr lang="en-US" smtClean="0"/>
              <a:t>7</a:t>
            </a:fld>
            <a:endParaRPr lang="en-US"/>
          </a:p>
        </p:txBody>
      </p:sp>
    </p:spTree>
    <p:extLst>
      <p:ext uri="{BB962C8B-B14F-4D97-AF65-F5344CB8AC3E}">
        <p14:creationId xmlns:p14="http://schemas.microsoft.com/office/powerpoint/2010/main" val="336461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24605E6-B8BC-4567-8CEF-0416ED46C829}"/>
              </a:ext>
            </a:extLst>
          </p:cNvPr>
          <p:cNvPicPr>
            <a:picLocks noGrp="1" noChangeAspect="1"/>
          </p:cNvPicPr>
          <p:nvPr>
            <p:ph idx="1"/>
          </p:nvPr>
        </p:nvPicPr>
        <p:blipFill>
          <a:blip r:embed="rId2"/>
          <a:stretch>
            <a:fillRect/>
          </a:stretch>
        </p:blipFill>
        <p:spPr>
          <a:xfrm>
            <a:off x="2101041" y="1351659"/>
            <a:ext cx="7989918" cy="5133523"/>
          </a:xfrm>
          <a:prstGeom prst="rect">
            <a:avLst/>
          </a:prstGeom>
        </p:spPr>
      </p:pic>
      <p:sp>
        <p:nvSpPr>
          <p:cNvPr id="3" name="Title 1">
            <a:extLst>
              <a:ext uri="{FF2B5EF4-FFF2-40B4-BE49-F238E27FC236}">
                <a16:creationId xmlns:a16="http://schemas.microsoft.com/office/drawing/2014/main" id="{46338623-C76E-42A5-8AA8-F6BD2A608239}"/>
              </a:ext>
            </a:extLst>
          </p:cNvPr>
          <p:cNvSpPr>
            <a:spLocks noGrp="1"/>
          </p:cNvSpPr>
          <p:nvPr>
            <p:ph type="title"/>
          </p:nvPr>
        </p:nvSpPr>
        <p:spPr>
          <a:xfrm>
            <a:off x="838200" y="365125"/>
            <a:ext cx="10515600" cy="1325563"/>
          </a:xfrm>
        </p:spPr>
        <p:txBody>
          <a:bodyPr/>
          <a:lstStyle/>
          <a:p>
            <a:r>
              <a:rPr lang="en-US" dirty="0">
                <a:latin typeface="Times New Roman" panose="02020603050405020304" pitchFamily="18" charset="0"/>
                <a:cs typeface="Times New Roman" panose="02020603050405020304" pitchFamily="18" charset="0"/>
              </a:rPr>
              <a:t>GAN | </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Algorithm</a:t>
            </a:r>
          </a:p>
        </p:txBody>
      </p:sp>
      <p:sp>
        <p:nvSpPr>
          <p:cNvPr id="2" name="Slide Number Placeholder 1">
            <a:extLst>
              <a:ext uri="{FF2B5EF4-FFF2-40B4-BE49-F238E27FC236}">
                <a16:creationId xmlns:a16="http://schemas.microsoft.com/office/drawing/2014/main" id="{792F5C8C-089A-4DF0-B4FB-3A5B6220A444}"/>
              </a:ext>
            </a:extLst>
          </p:cNvPr>
          <p:cNvSpPr>
            <a:spLocks noGrp="1"/>
          </p:cNvSpPr>
          <p:nvPr>
            <p:ph type="sldNum" sz="quarter" idx="12"/>
          </p:nvPr>
        </p:nvSpPr>
        <p:spPr/>
        <p:txBody>
          <a:bodyPr/>
          <a:lstStyle/>
          <a:p>
            <a:fld id="{DFCFEAD3-77B4-49A4-A204-BECD560184B5}" type="slidenum">
              <a:rPr lang="en-US" smtClean="0"/>
              <a:t>8</a:t>
            </a:fld>
            <a:endParaRPr lang="en-US"/>
          </a:p>
        </p:txBody>
      </p:sp>
    </p:spTree>
    <p:extLst>
      <p:ext uri="{BB962C8B-B14F-4D97-AF65-F5344CB8AC3E}">
        <p14:creationId xmlns:p14="http://schemas.microsoft.com/office/powerpoint/2010/main" val="3085982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CAD3B3F-5AA3-47ED-AE91-782ADCDD271D}"/>
              </a:ext>
            </a:extLst>
          </p:cNvPr>
          <p:cNvSpPr>
            <a:spLocks noGrp="1"/>
          </p:cNvSpPr>
          <p:nvPr>
            <p:ph type="title"/>
          </p:nvPr>
        </p:nvSpPr>
        <p:spPr>
          <a:xfrm>
            <a:off x="1038225" y="149982"/>
            <a:ext cx="9713511" cy="1156563"/>
          </a:xfrm>
        </p:spPr>
        <p:txBody>
          <a:bodyPr>
            <a:normAutofit/>
          </a:bodyPr>
          <a:lstStyle/>
          <a:p>
            <a:r>
              <a:rPr lang="en-US" sz="3200" dirty="0">
                <a:latin typeface="Times New Roman" panose="02020603050405020304" pitchFamily="18" charset="0"/>
                <a:cs typeface="Times New Roman" panose="02020603050405020304" pitchFamily="18" charset="0"/>
              </a:rPr>
              <a:t>GAN | </a:t>
            </a:r>
            <a:r>
              <a:rPr lang="en-US" sz="3200" dirty="0">
                <a:solidFill>
                  <a:schemeClr val="tx1">
                    <a:lumMod val="50000"/>
                    <a:lumOff val="50000"/>
                  </a:schemeClr>
                </a:solidFill>
                <a:latin typeface="Times New Roman" panose="02020603050405020304" pitchFamily="18" charset="0"/>
                <a:cs typeface="Times New Roman" panose="02020603050405020304" pitchFamily="18" charset="0"/>
              </a:rPr>
              <a:t>Algorithm | </a:t>
            </a:r>
            <a:r>
              <a:rPr lang="en-US" sz="3200" dirty="0">
                <a:solidFill>
                  <a:schemeClr val="bg2">
                    <a:lumMod val="75000"/>
                  </a:schemeClr>
                </a:solidFill>
                <a:latin typeface="Times New Roman" panose="02020603050405020304" pitchFamily="18" charset="0"/>
                <a:cs typeface="Times New Roman" panose="02020603050405020304" pitchFamily="18" charset="0"/>
              </a:rPr>
              <a:t>Representation Close to Convergence</a:t>
            </a:r>
          </a:p>
        </p:txBody>
      </p:sp>
      <p:sp>
        <p:nvSpPr>
          <p:cNvPr id="9" name="Content Placeholder 8">
            <a:extLst>
              <a:ext uri="{FF2B5EF4-FFF2-40B4-BE49-F238E27FC236}">
                <a16:creationId xmlns:a16="http://schemas.microsoft.com/office/drawing/2014/main" id="{C58182F8-F46B-4ACD-AB02-21013745A262}"/>
              </a:ext>
            </a:extLst>
          </p:cNvPr>
          <p:cNvSpPr>
            <a:spLocks noGrp="1"/>
          </p:cNvSpPr>
          <p:nvPr>
            <p:ph idx="1"/>
          </p:nvPr>
        </p:nvSpPr>
        <p:spPr>
          <a:xfrm>
            <a:off x="1038225" y="4579225"/>
            <a:ext cx="10115550" cy="1845086"/>
          </a:xfrm>
        </p:spPr>
        <p:txBody>
          <a:bodyPr>
            <a:noAutofit/>
          </a:bodyPr>
          <a:lstStyle/>
          <a:p>
            <a:pPr marL="0" indent="0">
              <a:lnSpc>
                <a:spcPct val="100000"/>
              </a:lnSpc>
              <a:buNone/>
            </a:pPr>
            <a:r>
              <a:rPr lang="en-US" sz="1200" dirty="0">
                <a:latin typeface="Times New Roman" panose="02020603050405020304" pitchFamily="18" charset="0"/>
                <a:cs typeface="Times New Roman" panose="02020603050405020304" pitchFamily="18" charset="0"/>
              </a:rPr>
              <a:t>The upward arrow shows how the mapping x = G(z) imposes the non-uniform distribution </a:t>
            </a:r>
            <a:r>
              <a:rPr lang="en-US" sz="1200" dirty="0" err="1">
                <a:latin typeface="Times New Roman" panose="02020603050405020304" pitchFamily="18" charset="0"/>
                <a:cs typeface="Times New Roman" panose="02020603050405020304" pitchFamily="18" charset="0"/>
              </a:rPr>
              <a:t>p</a:t>
            </a:r>
            <a:r>
              <a:rPr lang="en-US" sz="1200" baseline="-25000" dirty="0" err="1">
                <a:latin typeface="Times New Roman" panose="02020603050405020304" pitchFamily="18" charset="0"/>
                <a:cs typeface="Times New Roman" panose="02020603050405020304" pitchFamily="18" charset="0"/>
              </a:rPr>
              <a:t>g</a:t>
            </a:r>
            <a:r>
              <a:rPr lang="en-US" sz="1200" dirty="0">
                <a:latin typeface="Times New Roman" panose="02020603050405020304" pitchFamily="18" charset="0"/>
                <a:cs typeface="Times New Roman" panose="02020603050405020304" pitchFamily="18" charset="0"/>
              </a:rPr>
              <a:t> on transformed samples.</a:t>
            </a:r>
          </a:p>
          <a:p>
            <a:pPr marL="0" indent="0">
              <a:lnSpc>
                <a:spcPct val="100000"/>
              </a:lnSpc>
              <a:buNone/>
            </a:pPr>
            <a:r>
              <a:rPr lang="en-US" sz="1200" dirty="0">
                <a:latin typeface="Times New Roman" panose="02020603050405020304" pitchFamily="18" charset="0"/>
                <a:cs typeface="Times New Roman" panose="02020603050405020304" pitchFamily="18" charset="0"/>
              </a:rPr>
              <a:t>G contracts in region of high density and expands in region of low density of p</a:t>
            </a:r>
            <a:r>
              <a:rPr lang="en-US" sz="1200" baseline="-25000" dirty="0">
                <a:latin typeface="Times New Roman" panose="02020603050405020304" pitchFamily="18" charset="0"/>
                <a:cs typeface="Times New Roman" panose="02020603050405020304" pitchFamily="18" charset="0"/>
              </a:rPr>
              <a:t>g</a:t>
            </a:r>
            <a:r>
              <a:rPr lang="en-US" sz="1200" dirty="0">
                <a:latin typeface="Times New Roman" panose="02020603050405020304" pitchFamily="18" charset="0"/>
                <a:cs typeface="Times New Roman" panose="02020603050405020304" pitchFamily="18" charset="0"/>
              </a:rPr>
              <a:t>.</a:t>
            </a:r>
          </a:p>
          <a:p>
            <a:pPr marL="342900" indent="-342900">
              <a:lnSpc>
                <a:spcPct val="100000"/>
              </a:lnSpc>
              <a:buAutoNum type="alphaLcParenBoth"/>
            </a:pPr>
            <a:r>
              <a:rPr lang="en-US" sz="1200" dirty="0" err="1">
                <a:latin typeface="Times New Roman" panose="02020603050405020304" pitchFamily="18" charset="0"/>
                <a:cs typeface="Times New Roman" panose="02020603050405020304" pitchFamily="18" charset="0"/>
              </a:rPr>
              <a:t>p</a:t>
            </a:r>
            <a:r>
              <a:rPr lang="en-US" sz="1200" baseline="-25000" dirty="0" err="1">
                <a:latin typeface="Times New Roman" panose="02020603050405020304" pitchFamily="18" charset="0"/>
                <a:cs typeface="Times New Roman" panose="02020603050405020304" pitchFamily="18" charset="0"/>
              </a:rPr>
              <a:t>g</a:t>
            </a:r>
            <a:r>
              <a:rPr lang="en-US" sz="1200" dirty="0">
                <a:latin typeface="Times New Roman" panose="02020603050405020304" pitchFamily="18" charset="0"/>
                <a:cs typeface="Times New Roman" panose="02020603050405020304" pitchFamily="18" charset="0"/>
              </a:rPr>
              <a:t> is similar to </a:t>
            </a:r>
            <a:r>
              <a:rPr lang="en-US" sz="1200" dirty="0" err="1">
                <a:latin typeface="Times New Roman" panose="02020603050405020304" pitchFamily="18" charset="0"/>
                <a:cs typeface="Times New Roman" panose="02020603050405020304" pitchFamily="18" charset="0"/>
              </a:rPr>
              <a:t>p</a:t>
            </a:r>
            <a:r>
              <a:rPr lang="en-US" sz="1200" baseline="-25000" dirty="0" err="1">
                <a:latin typeface="Times New Roman" panose="02020603050405020304" pitchFamily="18" charset="0"/>
                <a:cs typeface="Times New Roman" panose="02020603050405020304" pitchFamily="18" charset="0"/>
              </a:rPr>
              <a:t>data</a:t>
            </a:r>
            <a:endParaRPr lang="en-US" sz="1200" baseline="-25000" dirty="0">
              <a:latin typeface="Times New Roman" panose="02020603050405020304" pitchFamily="18" charset="0"/>
              <a:cs typeface="Times New Roman" panose="02020603050405020304" pitchFamily="18" charset="0"/>
            </a:endParaRPr>
          </a:p>
          <a:p>
            <a:pPr marL="342900" indent="-342900">
              <a:lnSpc>
                <a:spcPct val="100000"/>
              </a:lnSpc>
              <a:buAutoNum type="alphaLcParenBoth"/>
            </a:pPr>
            <a:r>
              <a:rPr lang="en-US" sz="1200" dirty="0">
                <a:latin typeface="Times New Roman" panose="02020603050405020304" pitchFamily="18" charset="0"/>
                <a:cs typeface="Times New Roman" panose="02020603050405020304" pitchFamily="18" charset="0"/>
              </a:rPr>
              <a:t>D in its inner loop is trained to discriminate samples from data.</a:t>
            </a:r>
          </a:p>
          <a:p>
            <a:pPr marL="342900" indent="-342900">
              <a:lnSpc>
                <a:spcPct val="100000"/>
              </a:lnSpc>
              <a:buAutoNum type="alphaLcParenBoth"/>
            </a:pPr>
            <a:r>
              <a:rPr lang="en-US" sz="1200" dirty="0">
                <a:latin typeface="Times New Roman" panose="02020603050405020304" pitchFamily="18" charset="0"/>
                <a:cs typeface="Times New Roman" panose="02020603050405020304" pitchFamily="18" charset="0"/>
              </a:rPr>
              <a:t>After an update to G, gradient of D has guided G(z) to flow to region to befool D.</a:t>
            </a:r>
          </a:p>
          <a:p>
            <a:pPr marL="342900" indent="-342900">
              <a:lnSpc>
                <a:spcPct val="100000"/>
              </a:lnSpc>
              <a:buAutoNum type="alphaLcParenBoth"/>
            </a:pPr>
            <a:r>
              <a:rPr lang="en-US" sz="1200" dirty="0">
                <a:latin typeface="Times New Roman" panose="02020603050405020304" pitchFamily="18" charset="0"/>
                <a:cs typeface="Times New Roman" panose="02020603050405020304" pitchFamily="18" charset="0"/>
              </a:rPr>
              <a:t>No further improvement in either G and D is possible. D(x) = 1/2</a:t>
            </a:r>
          </a:p>
        </p:txBody>
      </p:sp>
      <p:pic>
        <p:nvPicPr>
          <p:cNvPr id="7" name="Picture 6">
            <a:extLst>
              <a:ext uri="{FF2B5EF4-FFF2-40B4-BE49-F238E27FC236}">
                <a16:creationId xmlns:a16="http://schemas.microsoft.com/office/drawing/2014/main" id="{EC483102-A189-48A9-9E85-5232020F2C8A}"/>
              </a:ext>
            </a:extLst>
          </p:cNvPr>
          <p:cNvPicPr>
            <a:picLocks noChangeAspect="1"/>
          </p:cNvPicPr>
          <p:nvPr/>
        </p:nvPicPr>
        <p:blipFill rotWithShape="1">
          <a:blip r:embed="rId2"/>
          <a:srcRect l="682" r="2" b="2"/>
          <a:stretch/>
        </p:blipFill>
        <p:spPr>
          <a:xfrm>
            <a:off x="8752805" y="1653579"/>
            <a:ext cx="2400970" cy="2693535"/>
          </a:xfrm>
          <a:prstGeom prst="rect">
            <a:avLst/>
          </a:prstGeom>
        </p:spPr>
      </p:pic>
      <p:pic>
        <p:nvPicPr>
          <p:cNvPr id="6" name="Picture 5">
            <a:extLst>
              <a:ext uri="{FF2B5EF4-FFF2-40B4-BE49-F238E27FC236}">
                <a16:creationId xmlns:a16="http://schemas.microsoft.com/office/drawing/2014/main" id="{C0EEE784-948B-4CF6-8A23-1F2EDC8907E8}"/>
              </a:ext>
            </a:extLst>
          </p:cNvPr>
          <p:cNvPicPr>
            <a:picLocks noChangeAspect="1"/>
          </p:cNvPicPr>
          <p:nvPr/>
        </p:nvPicPr>
        <p:blipFill rotWithShape="1">
          <a:blip r:embed="rId3"/>
          <a:srcRect t="4301" r="7" b="7"/>
          <a:stretch/>
        </p:blipFill>
        <p:spPr>
          <a:xfrm>
            <a:off x="5894980" y="1653579"/>
            <a:ext cx="2434638" cy="2693535"/>
          </a:xfrm>
          <a:prstGeom prst="rect">
            <a:avLst/>
          </a:prstGeom>
        </p:spPr>
      </p:pic>
      <p:pic>
        <p:nvPicPr>
          <p:cNvPr id="5" name="Picture 4">
            <a:extLst>
              <a:ext uri="{FF2B5EF4-FFF2-40B4-BE49-F238E27FC236}">
                <a16:creationId xmlns:a16="http://schemas.microsoft.com/office/drawing/2014/main" id="{EB9997AD-CC40-4208-8604-58BEC6ECFD15}"/>
              </a:ext>
            </a:extLst>
          </p:cNvPr>
          <p:cNvPicPr>
            <a:picLocks noChangeAspect="1"/>
          </p:cNvPicPr>
          <p:nvPr/>
        </p:nvPicPr>
        <p:blipFill rotWithShape="1">
          <a:blip r:embed="rId4"/>
          <a:srcRect l="273" r="-5" b="-5"/>
          <a:stretch/>
        </p:blipFill>
        <p:spPr>
          <a:xfrm>
            <a:off x="3372070" y="1630282"/>
            <a:ext cx="2404738" cy="2740127"/>
          </a:xfrm>
          <a:prstGeom prst="rect">
            <a:avLst/>
          </a:prstGeom>
        </p:spPr>
      </p:pic>
      <p:pic>
        <p:nvPicPr>
          <p:cNvPr id="4" name="Picture 3">
            <a:extLst>
              <a:ext uri="{FF2B5EF4-FFF2-40B4-BE49-F238E27FC236}">
                <a16:creationId xmlns:a16="http://schemas.microsoft.com/office/drawing/2014/main" id="{89B61D78-ADAF-4E1C-826E-6AE2DACDF3BF}"/>
              </a:ext>
            </a:extLst>
          </p:cNvPr>
          <p:cNvPicPr>
            <a:picLocks noChangeAspect="1"/>
          </p:cNvPicPr>
          <p:nvPr/>
        </p:nvPicPr>
        <p:blipFill rotWithShape="1">
          <a:blip r:embed="rId5"/>
          <a:srcRect t="114" r="-2" b="-2"/>
          <a:stretch/>
        </p:blipFill>
        <p:spPr>
          <a:xfrm>
            <a:off x="771980" y="1606987"/>
            <a:ext cx="2434639" cy="2740127"/>
          </a:xfrm>
          <a:prstGeom prst="rect">
            <a:avLst/>
          </a:prstGeom>
        </p:spPr>
      </p:pic>
      <p:cxnSp>
        <p:nvCxnSpPr>
          <p:cNvPr id="3" name="Straight Arrow Connector 2">
            <a:extLst>
              <a:ext uri="{FF2B5EF4-FFF2-40B4-BE49-F238E27FC236}">
                <a16:creationId xmlns:a16="http://schemas.microsoft.com/office/drawing/2014/main" id="{5EFD124A-9856-401D-9CD3-261212A5F82B}"/>
              </a:ext>
            </a:extLst>
          </p:cNvPr>
          <p:cNvCxnSpPr/>
          <p:nvPr/>
        </p:nvCxnSpPr>
        <p:spPr>
          <a:xfrm flipV="1">
            <a:off x="2031274" y="1410789"/>
            <a:ext cx="0" cy="3135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D69B9B45-8D3D-40A6-AB11-E4D3D5FDF074}"/>
              </a:ext>
            </a:extLst>
          </p:cNvPr>
          <p:cNvCxnSpPr>
            <a:cxnSpLocks/>
          </p:cNvCxnSpPr>
          <p:nvPr/>
        </p:nvCxnSpPr>
        <p:spPr>
          <a:xfrm flipV="1">
            <a:off x="2542912" y="1749642"/>
            <a:ext cx="0" cy="427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66BC4D6-F982-49D4-A77B-FC23A8D3EEF2}"/>
              </a:ext>
            </a:extLst>
          </p:cNvPr>
          <p:cNvCxnSpPr/>
          <p:nvPr/>
        </p:nvCxnSpPr>
        <p:spPr>
          <a:xfrm flipV="1">
            <a:off x="1166957" y="1724297"/>
            <a:ext cx="0" cy="31350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E3A1C5DD-D087-46AF-B321-58FE4246287D}"/>
              </a:ext>
            </a:extLst>
          </p:cNvPr>
          <p:cNvSpPr txBox="1"/>
          <p:nvPr/>
        </p:nvSpPr>
        <p:spPr>
          <a:xfrm>
            <a:off x="497987" y="1545857"/>
            <a:ext cx="1321694" cy="215444"/>
          </a:xfrm>
          <a:prstGeom prst="rect">
            <a:avLst/>
          </a:prstGeom>
          <a:noFill/>
        </p:spPr>
        <p:txBody>
          <a:bodyPr wrap="square" rtlCol="0">
            <a:spAutoFit/>
          </a:bodyPr>
          <a:lstStyle/>
          <a:p>
            <a:r>
              <a:rPr lang="en-US" sz="800" b="1" dirty="0">
                <a:solidFill>
                  <a:srgbClr val="0070C0"/>
                </a:solidFill>
              </a:rPr>
              <a:t>Discriminative Distribution</a:t>
            </a:r>
          </a:p>
        </p:txBody>
      </p:sp>
      <p:sp>
        <p:nvSpPr>
          <p:cNvPr id="14" name="TextBox 13">
            <a:extLst>
              <a:ext uri="{FF2B5EF4-FFF2-40B4-BE49-F238E27FC236}">
                <a16:creationId xmlns:a16="http://schemas.microsoft.com/office/drawing/2014/main" id="{E15BD880-6932-4053-8E05-D4449684FB1C}"/>
              </a:ext>
            </a:extLst>
          </p:cNvPr>
          <p:cNvSpPr txBox="1"/>
          <p:nvPr/>
        </p:nvSpPr>
        <p:spPr>
          <a:xfrm>
            <a:off x="2093674" y="1560151"/>
            <a:ext cx="1354423" cy="215444"/>
          </a:xfrm>
          <a:prstGeom prst="rect">
            <a:avLst/>
          </a:prstGeom>
          <a:noFill/>
        </p:spPr>
        <p:txBody>
          <a:bodyPr wrap="square" rtlCol="0">
            <a:spAutoFit/>
          </a:bodyPr>
          <a:lstStyle/>
          <a:p>
            <a:r>
              <a:rPr lang="en-US" sz="800" b="1" dirty="0">
                <a:solidFill>
                  <a:schemeClr val="accent2">
                    <a:lumMod val="50000"/>
                  </a:schemeClr>
                </a:solidFill>
              </a:rPr>
              <a:t>Generative Distribution (</a:t>
            </a:r>
            <a:r>
              <a:rPr lang="en-US" sz="800" b="1" dirty="0" err="1">
                <a:solidFill>
                  <a:schemeClr val="accent2">
                    <a:lumMod val="50000"/>
                  </a:schemeClr>
                </a:solidFill>
              </a:rPr>
              <a:t>p</a:t>
            </a:r>
            <a:r>
              <a:rPr lang="en-US" sz="800" b="1" baseline="-25000" dirty="0" err="1">
                <a:solidFill>
                  <a:schemeClr val="accent2">
                    <a:lumMod val="50000"/>
                  </a:schemeClr>
                </a:solidFill>
              </a:rPr>
              <a:t>g</a:t>
            </a:r>
            <a:r>
              <a:rPr lang="en-US" sz="800" b="1" dirty="0">
                <a:solidFill>
                  <a:schemeClr val="accent2">
                    <a:lumMod val="50000"/>
                  </a:schemeClr>
                </a:solidFill>
              </a:rPr>
              <a:t>)</a:t>
            </a:r>
          </a:p>
        </p:txBody>
      </p:sp>
      <p:sp>
        <p:nvSpPr>
          <p:cNvPr id="15" name="TextBox 14">
            <a:extLst>
              <a:ext uri="{FF2B5EF4-FFF2-40B4-BE49-F238E27FC236}">
                <a16:creationId xmlns:a16="http://schemas.microsoft.com/office/drawing/2014/main" id="{BFE6DF11-3536-4085-AF03-D50905D57EA1}"/>
              </a:ext>
            </a:extLst>
          </p:cNvPr>
          <p:cNvSpPr txBox="1"/>
          <p:nvPr/>
        </p:nvSpPr>
        <p:spPr>
          <a:xfrm>
            <a:off x="1252003" y="1219893"/>
            <a:ext cx="1836192" cy="215444"/>
          </a:xfrm>
          <a:prstGeom prst="rect">
            <a:avLst/>
          </a:prstGeom>
          <a:noFill/>
        </p:spPr>
        <p:txBody>
          <a:bodyPr wrap="square" rtlCol="0">
            <a:spAutoFit/>
          </a:bodyPr>
          <a:lstStyle/>
          <a:p>
            <a:r>
              <a:rPr lang="en-US" sz="800" b="1" dirty="0"/>
              <a:t>Data Generating Distribution (p</a:t>
            </a:r>
            <a:r>
              <a:rPr lang="en-US" sz="800" b="1" baseline="-25000" dirty="0"/>
              <a:t>x</a:t>
            </a:r>
            <a:r>
              <a:rPr lang="en-US" sz="800" b="1" dirty="0"/>
              <a:t>)</a:t>
            </a:r>
          </a:p>
        </p:txBody>
      </p:sp>
      <p:sp>
        <p:nvSpPr>
          <p:cNvPr id="2" name="Slide Number Placeholder 1">
            <a:extLst>
              <a:ext uri="{FF2B5EF4-FFF2-40B4-BE49-F238E27FC236}">
                <a16:creationId xmlns:a16="http://schemas.microsoft.com/office/drawing/2014/main" id="{8EDE69E2-0952-4421-AA90-9F37BA3782BB}"/>
              </a:ext>
            </a:extLst>
          </p:cNvPr>
          <p:cNvSpPr>
            <a:spLocks noGrp="1"/>
          </p:cNvSpPr>
          <p:nvPr>
            <p:ph type="sldNum" sz="quarter" idx="12"/>
          </p:nvPr>
        </p:nvSpPr>
        <p:spPr/>
        <p:txBody>
          <a:bodyPr/>
          <a:lstStyle/>
          <a:p>
            <a:fld id="{DFCFEAD3-77B4-49A4-A204-BECD560184B5}" type="slidenum">
              <a:rPr lang="en-US" smtClean="0"/>
              <a:t>9</a:t>
            </a:fld>
            <a:endParaRPr lang="en-US"/>
          </a:p>
        </p:txBody>
      </p:sp>
    </p:spTree>
    <p:extLst>
      <p:ext uri="{BB962C8B-B14F-4D97-AF65-F5344CB8AC3E}">
        <p14:creationId xmlns:p14="http://schemas.microsoft.com/office/powerpoint/2010/main" val="2650776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610</TotalTime>
  <Words>1099</Words>
  <Application>Microsoft Office PowerPoint</Application>
  <PresentationFormat>Widescreen</PresentationFormat>
  <Paragraphs>173</Paragraphs>
  <Slides>21</Slides>
  <Notes>5</Notes>
  <HiddenSlides>5</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Cambria Math</vt:lpstr>
      <vt:lpstr>Times New Roman</vt:lpstr>
      <vt:lpstr>Office Theme</vt:lpstr>
      <vt:lpstr>Implementation of GANs on Anime faces</vt:lpstr>
      <vt:lpstr>Content</vt:lpstr>
      <vt:lpstr>PowerPoint Presentation</vt:lpstr>
      <vt:lpstr>Generative Models</vt:lpstr>
      <vt:lpstr>GAN | Framework</vt:lpstr>
      <vt:lpstr>GAN | Theory</vt:lpstr>
      <vt:lpstr>GAN | Theory Continued…</vt:lpstr>
      <vt:lpstr>GAN | Algorithm</vt:lpstr>
      <vt:lpstr>GAN | Algorithm | Representation Close to Convergence</vt:lpstr>
      <vt:lpstr>Implementation | DC-GAN</vt:lpstr>
      <vt:lpstr>Results | First few epochs</vt:lpstr>
      <vt:lpstr>Results | After 40000 epochs</vt:lpstr>
      <vt:lpstr>References</vt:lpstr>
      <vt:lpstr>Thank You</vt:lpstr>
      <vt:lpstr>Back-up Slides</vt:lpstr>
      <vt:lpstr>Future work</vt:lpstr>
      <vt:lpstr>Neural Networks </vt:lpstr>
      <vt:lpstr>Neural Networks </vt:lpstr>
      <vt:lpstr>Convolutional Neural Networks</vt:lpstr>
      <vt:lpstr>PowerPoint Presentation</vt:lpstr>
      <vt:lpstr>Implementation (Simple CNN)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GANs on Anime faces</dc:title>
  <dc:creator>Rahul Mishra</dc:creator>
  <cp:lastModifiedBy>Rahul Mishra</cp:lastModifiedBy>
  <cp:revision>50</cp:revision>
  <dcterms:created xsi:type="dcterms:W3CDTF">2018-12-04T04:57:33Z</dcterms:created>
  <dcterms:modified xsi:type="dcterms:W3CDTF">2018-12-05T17:12:08Z</dcterms:modified>
</cp:coreProperties>
</file>